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368" r:id="rId3"/>
    <p:sldId id="292" r:id="rId4"/>
    <p:sldId id="324" r:id="rId5"/>
    <p:sldId id="365" r:id="rId6"/>
    <p:sldId id="364" r:id="rId7"/>
    <p:sldId id="366" r:id="rId8"/>
    <p:sldId id="367" r:id="rId9"/>
    <p:sldId id="372" r:id="rId10"/>
    <p:sldId id="313" r:id="rId11"/>
    <p:sldId id="357" r:id="rId12"/>
    <p:sldId id="294" r:id="rId13"/>
    <p:sldId id="326" r:id="rId14"/>
    <p:sldId id="327" r:id="rId15"/>
    <p:sldId id="362" r:id="rId16"/>
    <p:sldId id="349" r:id="rId17"/>
    <p:sldId id="333" r:id="rId18"/>
    <p:sldId id="338" r:id="rId19"/>
    <p:sldId id="371" r:id="rId20"/>
    <p:sldId id="346" r:id="rId21"/>
    <p:sldId id="348" r:id="rId22"/>
    <p:sldId id="342" r:id="rId23"/>
    <p:sldId id="350" r:id="rId24"/>
    <p:sldId id="363" r:id="rId25"/>
    <p:sldId id="353" r:id="rId26"/>
    <p:sldId id="355" r:id="rId27"/>
    <p:sldId id="358" r:id="rId28"/>
    <p:sldId id="361" r:id="rId29"/>
    <p:sldId id="360"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6" d="100"/>
          <a:sy n="66" d="100"/>
        </p:scale>
        <p:origin x="668"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TOSHIBA%20EXT\&#28331;&#23460;&#27683;&#39636;&#30436;&#26597;\&#38534;&#33288;&#29992;&#38651;&#20998;&#26512;2014-202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zh-TW" altLang="en-US" sz="2800" dirty="0"/>
              <a:t>碳排放量</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barChart>
        <c:barDir val="col"/>
        <c:grouping val="clustered"/>
        <c:varyColors val="0"/>
        <c:ser>
          <c:idx val="0"/>
          <c:order val="0"/>
          <c:tx>
            <c:strRef>
              <c:f>碳排放預估!$A$22</c:f>
              <c:strCache>
                <c:ptCount val="1"/>
                <c:pt idx="0">
                  <c:v>碳排放量</c:v>
                </c:pt>
              </c:strCache>
            </c:strRef>
          </c:tx>
          <c:spPr>
            <a:solidFill>
              <a:schemeClr val="accent1"/>
            </a:solidFill>
            <a:ln>
              <a:noFill/>
            </a:ln>
            <a:effectLst/>
          </c:spPr>
          <c:invertIfNegative val="0"/>
          <c:cat>
            <c:strRef>
              <c:f>(碳排放預估!$F$21,碳排放預估!$K$21:$L$21)</c:f>
              <c:strCache>
                <c:ptCount val="3"/>
                <c:pt idx="0">
                  <c:v>107年</c:v>
                </c:pt>
                <c:pt idx="1">
                  <c:v>112年</c:v>
                </c:pt>
                <c:pt idx="2">
                  <c:v>113年預估</c:v>
                </c:pt>
              </c:strCache>
              <c:extLst/>
            </c:strRef>
          </c:cat>
          <c:val>
            <c:numRef>
              <c:f>(碳排放預估!$F$22,碳排放預估!$K$22:$L$22)</c:f>
              <c:numCache>
                <c:formatCode>#,##0_ </c:formatCode>
                <c:ptCount val="3"/>
                <c:pt idx="0">
                  <c:v>3421.3365939999999</c:v>
                </c:pt>
                <c:pt idx="1">
                  <c:v>1838.096442</c:v>
                </c:pt>
                <c:pt idx="2">
                  <c:v>1136.2</c:v>
                </c:pt>
              </c:numCache>
              <c:extLst/>
            </c:numRef>
          </c:val>
          <c:extLst>
            <c:ext xmlns:c16="http://schemas.microsoft.com/office/drawing/2014/chart" uri="{C3380CC4-5D6E-409C-BE32-E72D297353CC}">
              <c16:uniqueId val="{00000000-7B75-4025-967F-1EA62549D51A}"/>
            </c:ext>
          </c:extLst>
        </c:ser>
        <c:dLbls>
          <c:showLegendKey val="0"/>
          <c:showVal val="0"/>
          <c:showCatName val="0"/>
          <c:showSerName val="0"/>
          <c:showPercent val="0"/>
          <c:showBubbleSize val="0"/>
        </c:dLbls>
        <c:gapWidth val="219"/>
        <c:overlap val="-27"/>
        <c:axId val="643737888"/>
        <c:axId val="643719168"/>
      </c:barChart>
      <c:catAx>
        <c:axId val="643737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643719168"/>
        <c:crosses val="autoZero"/>
        <c:auto val="1"/>
        <c:lblAlgn val="ctr"/>
        <c:lblOffset val="100"/>
        <c:noMultiLvlLbl val="0"/>
      </c:catAx>
      <c:valAx>
        <c:axId val="643719168"/>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643737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B72A9C-8FB3-4A63-A7B0-DF04203363BC}" type="doc">
      <dgm:prSet loTypeId="urn:microsoft.com/office/officeart/2005/8/layout/arrow2" loCatId="process" qsTypeId="urn:microsoft.com/office/officeart/2005/8/quickstyle/simple1" qsCatId="simple" csTypeId="urn:microsoft.com/office/officeart/2005/8/colors/colorful1" csCatId="colorful" phldr="1"/>
      <dgm:spPr/>
    </dgm:pt>
    <dgm:pt modelId="{5E19ADA7-B1F2-4A10-8E25-C311F8EA2C60}">
      <dgm:prSet phldrT="[文字]" phldr="0" custT="1"/>
      <dgm:spPr/>
      <dgm:t>
        <a:bodyPr/>
        <a:lstStyle/>
        <a:p>
          <a:r>
            <a:rPr lang="zh-TW" altLang="en-US" sz="1800" b="1">
              <a:latin typeface="微軟正黑體" panose="020B0604030504040204" pitchFamily="34" charset="-120"/>
              <a:ea typeface="微軟正黑體" panose="020B0604030504040204" pitchFamily="34" charset="-120"/>
            </a:rPr>
            <a:t>優化前能源監控系統</a:t>
          </a:r>
        </a:p>
      </dgm:t>
    </dgm:pt>
    <dgm:pt modelId="{B18E2DC1-0F0A-40E8-9F14-D9DD9717B9B4}" type="parTrans" cxnId="{8DAC632F-6AEE-41F7-ACE7-7C0ED2DE9759}">
      <dgm:prSet/>
      <dgm:spPr/>
      <dgm:t>
        <a:bodyPr/>
        <a:lstStyle/>
        <a:p>
          <a:endParaRPr lang="zh-TW" altLang="en-US"/>
        </a:p>
      </dgm:t>
    </dgm:pt>
    <dgm:pt modelId="{E216088E-8255-4631-AC3A-BF5A99342AD5}" type="sibTrans" cxnId="{8DAC632F-6AEE-41F7-ACE7-7C0ED2DE9759}">
      <dgm:prSet/>
      <dgm:spPr/>
      <dgm:t>
        <a:bodyPr/>
        <a:lstStyle/>
        <a:p>
          <a:endParaRPr lang="zh-TW" altLang="en-US"/>
        </a:p>
      </dgm:t>
    </dgm:pt>
    <dgm:pt modelId="{7651562C-DA03-423E-BD3E-F976B3226270}">
      <dgm:prSet phldrT="[文字]" phldr="0" custT="1"/>
      <dgm:spPr/>
      <dgm:t>
        <a:bodyPr/>
        <a:lstStyle/>
        <a:p>
          <a:r>
            <a:rPr lang="zh-TW" altLang="en-US" sz="1800" b="1">
              <a:latin typeface="微軟正黑體" panose="020B0604030504040204" pitchFamily="34" charset="-120"/>
              <a:ea typeface="微軟正黑體" panose="020B0604030504040204" pitchFamily="34" charset="-120"/>
            </a:rPr>
            <a:t>優化後能源監控系統</a:t>
          </a:r>
        </a:p>
      </dgm:t>
    </dgm:pt>
    <dgm:pt modelId="{2B130DA3-DC1E-4AE5-990B-867760A8ECCA}" type="parTrans" cxnId="{402E6D39-F9B5-429D-ACF0-FF66EBEAE241}">
      <dgm:prSet/>
      <dgm:spPr/>
      <dgm:t>
        <a:bodyPr/>
        <a:lstStyle/>
        <a:p>
          <a:endParaRPr lang="zh-TW" altLang="en-US"/>
        </a:p>
      </dgm:t>
    </dgm:pt>
    <dgm:pt modelId="{563367BD-9B77-41E2-A993-515218B3ED2A}" type="sibTrans" cxnId="{402E6D39-F9B5-429D-ACF0-FF66EBEAE241}">
      <dgm:prSet/>
      <dgm:spPr/>
      <dgm:t>
        <a:bodyPr/>
        <a:lstStyle/>
        <a:p>
          <a:endParaRPr lang="zh-TW" altLang="en-US"/>
        </a:p>
      </dgm:t>
    </dgm:pt>
    <dgm:pt modelId="{6B82E884-93D6-4B99-AC0F-5DC1520863C0}">
      <dgm:prSet phldr="0" custT="1"/>
      <dgm:spPr/>
      <dgm:t>
        <a:bodyPr/>
        <a:lstStyle/>
        <a:p>
          <a:r>
            <a:rPr lang="zh-TW" altLang="en-US" sz="1800" b="1" dirty="0">
              <a:latin typeface="微軟正黑體" panose="020B0604030504040204" pitchFamily="34" charset="-120"/>
              <a:ea typeface="微軟正黑體" panose="020B0604030504040204" pitchFamily="34" charset="-120"/>
            </a:rPr>
            <a:t>參與台電需量反應負載</a:t>
          </a:r>
        </a:p>
      </dgm:t>
    </dgm:pt>
    <dgm:pt modelId="{6CD8F70C-D7D0-45C1-AFF4-CC588AEAEC6E}" type="parTrans" cxnId="{36A9E10B-E228-4868-B5AD-587195FA09D8}">
      <dgm:prSet/>
      <dgm:spPr/>
      <dgm:t>
        <a:bodyPr/>
        <a:lstStyle/>
        <a:p>
          <a:endParaRPr lang="zh-TW" altLang="en-US"/>
        </a:p>
      </dgm:t>
    </dgm:pt>
    <dgm:pt modelId="{AD0BD652-4A71-4D2F-BAAA-002EFB36D869}" type="sibTrans" cxnId="{36A9E10B-E228-4868-B5AD-587195FA09D8}">
      <dgm:prSet/>
      <dgm:spPr/>
      <dgm:t>
        <a:bodyPr/>
        <a:lstStyle/>
        <a:p>
          <a:endParaRPr lang="zh-TW" altLang="en-US"/>
        </a:p>
      </dgm:t>
    </dgm:pt>
    <dgm:pt modelId="{B6151AD7-F492-4D60-B729-B9E579A664BE}" type="pres">
      <dgm:prSet presAssocID="{56B72A9C-8FB3-4A63-A7B0-DF04203363BC}" presName="arrowDiagram" presStyleCnt="0">
        <dgm:presLayoutVars>
          <dgm:chMax val="5"/>
          <dgm:dir/>
          <dgm:resizeHandles val="exact"/>
        </dgm:presLayoutVars>
      </dgm:prSet>
      <dgm:spPr/>
    </dgm:pt>
    <dgm:pt modelId="{33CA2E2A-A28A-4A9E-812D-2E5CC2185EE3}" type="pres">
      <dgm:prSet presAssocID="{56B72A9C-8FB3-4A63-A7B0-DF04203363BC}" presName="arrow" presStyleLbl="bgShp" presStyleIdx="0" presStyleCnt="1" custLinFactNeighborX="-4850" custLinFactNeighborY="-5864"/>
      <dgm:spPr/>
    </dgm:pt>
    <dgm:pt modelId="{AF569741-DC70-4C3A-ABC6-2CBC4A9EB815}" type="pres">
      <dgm:prSet presAssocID="{56B72A9C-8FB3-4A63-A7B0-DF04203363BC}" presName="arrowDiagram3" presStyleCnt="0"/>
      <dgm:spPr/>
    </dgm:pt>
    <dgm:pt modelId="{6EA741A3-ADE5-41EA-A4FB-6E0C08942A9B}" type="pres">
      <dgm:prSet presAssocID="{5E19ADA7-B1F2-4A10-8E25-C311F8EA2C60}" presName="bullet3a" presStyleLbl="node1" presStyleIdx="0" presStyleCnt="3"/>
      <dgm:spPr/>
    </dgm:pt>
    <dgm:pt modelId="{1EFAC73A-3FE6-45C4-92A8-CAC86032DC60}" type="pres">
      <dgm:prSet presAssocID="{5E19ADA7-B1F2-4A10-8E25-C311F8EA2C60}" presName="textBox3a" presStyleLbl="revTx" presStyleIdx="0" presStyleCnt="3">
        <dgm:presLayoutVars>
          <dgm:bulletEnabled val="1"/>
        </dgm:presLayoutVars>
      </dgm:prSet>
      <dgm:spPr/>
    </dgm:pt>
    <dgm:pt modelId="{910E3A8F-DD6F-46DE-9F34-E9ABA9963A01}" type="pres">
      <dgm:prSet presAssocID="{7651562C-DA03-423E-BD3E-F976B3226270}" presName="bullet3b" presStyleLbl="node1" presStyleIdx="1" presStyleCnt="3"/>
      <dgm:spPr/>
    </dgm:pt>
    <dgm:pt modelId="{B0CDE5AD-7FEA-4682-AB25-7DDE1026E7D0}" type="pres">
      <dgm:prSet presAssocID="{7651562C-DA03-423E-BD3E-F976B3226270}" presName="textBox3b" presStyleLbl="revTx" presStyleIdx="1" presStyleCnt="3">
        <dgm:presLayoutVars>
          <dgm:bulletEnabled val="1"/>
        </dgm:presLayoutVars>
      </dgm:prSet>
      <dgm:spPr/>
    </dgm:pt>
    <dgm:pt modelId="{6B833024-32AE-4CC7-8839-C3B499463790}" type="pres">
      <dgm:prSet presAssocID="{6B82E884-93D6-4B99-AC0F-5DC1520863C0}" presName="bullet3c" presStyleLbl="node1" presStyleIdx="2" presStyleCnt="3"/>
      <dgm:spPr/>
    </dgm:pt>
    <dgm:pt modelId="{82D91570-1AF2-4561-A128-AF0FD1D5597F}" type="pres">
      <dgm:prSet presAssocID="{6B82E884-93D6-4B99-AC0F-5DC1520863C0}" presName="textBox3c" presStyleLbl="revTx" presStyleIdx="2" presStyleCnt="3">
        <dgm:presLayoutVars>
          <dgm:bulletEnabled val="1"/>
        </dgm:presLayoutVars>
      </dgm:prSet>
      <dgm:spPr/>
    </dgm:pt>
  </dgm:ptLst>
  <dgm:cxnLst>
    <dgm:cxn modelId="{36A9E10B-E228-4868-B5AD-587195FA09D8}" srcId="{56B72A9C-8FB3-4A63-A7B0-DF04203363BC}" destId="{6B82E884-93D6-4B99-AC0F-5DC1520863C0}" srcOrd="2" destOrd="0" parTransId="{6CD8F70C-D7D0-45C1-AFF4-CC588AEAEC6E}" sibTransId="{AD0BD652-4A71-4D2F-BAAA-002EFB36D869}"/>
    <dgm:cxn modelId="{8DAC632F-6AEE-41F7-ACE7-7C0ED2DE9759}" srcId="{56B72A9C-8FB3-4A63-A7B0-DF04203363BC}" destId="{5E19ADA7-B1F2-4A10-8E25-C311F8EA2C60}" srcOrd="0" destOrd="0" parTransId="{B18E2DC1-0F0A-40E8-9F14-D9DD9717B9B4}" sibTransId="{E216088E-8255-4631-AC3A-BF5A99342AD5}"/>
    <dgm:cxn modelId="{DAE0A832-9623-4EBA-8E26-66BEF69769FC}" type="presOf" srcId="{7651562C-DA03-423E-BD3E-F976B3226270}" destId="{B0CDE5AD-7FEA-4682-AB25-7DDE1026E7D0}" srcOrd="0" destOrd="0" presId="urn:microsoft.com/office/officeart/2005/8/layout/arrow2"/>
    <dgm:cxn modelId="{402E6D39-F9B5-429D-ACF0-FF66EBEAE241}" srcId="{56B72A9C-8FB3-4A63-A7B0-DF04203363BC}" destId="{7651562C-DA03-423E-BD3E-F976B3226270}" srcOrd="1" destOrd="0" parTransId="{2B130DA3-DC1E-4AE5-990B-867760A8ECCA}" sibTransId="{563367BD-9B77-41E2-A993-515218B3ED2A}"/>
    <dgm:cxn modelId="{AA9B988E-7F3C-4BA7-B960-5BC31D615ADB}" type="presOf" srcId="{56B72A9C-8FB3-4A63-A7B0-DF04203363BC}" destId="{B6151AD7-F492-4D60-B729-B9E579A664BE}" srcOrd="0" destOrd="0" presId="urn:microsoft.com/office/officeart/2005/8/layout/arrow2"/>
    <dgm:cxn modelId="{E19A89A4-E5C6-4BC1-BFD2-B6B714B34957}" type="presOf" srcId="{6B82E884-93D6-4B99-AC0F-5DC1520863C0}" destId="{82D91570-1AF2-4561-A128-AF0FD1D5597F}" srcOrd="0" destOrd="0" presId="urn:microsoft.com/office/officeart/2005/8/layout/arrow2"/>
    <dgm:cxn modelId="{50D8D3BF-DF21-4830-BC6A-1F8D9D5C5AB0}" type="presOf" srcId="{5E19ADA7-B1F2-4A10-8E25-C311F8EA2C60}" destId="{1EFAC73A-3FE6-45C4-92A8-CAC86032DC60}" srcOrd="0" destOrd="0" presId="urn:microsoft.com/office/officeart/2005/8/layout/arrow2"/>
    <dgm:cxn modelId="{D7E7164F-854C-4E67-B52A-E601BCC24348}" type="presParOf" srcId="{B6151AD7-F492-4D60-B729-B9E579A664BE}" destId="{33CA2E2A-A28A-4A9E-812D-2E5CC2185EE3}" srcOrd="0" destOrd="0" presId="urn:microsoft.com/office/officeart/2005/8/layout/arrow2"/>
    <dgm:cxn modelId="{EEA05A1D-798D-4DC1-881F-6486FDCC1B47}" type="presParOf" srcId="{B6151AD7-F492-4D60-B729-B9E579A664BE}" destId="{AF569741-DC70-4C3A-ABC6-2CBC4A9EB815}" srcOrd="1" destOrd="0" presId="urn:microsoft.com/office/officeart/2005/8/layout/arrow2"/>
    <dgm:cxn modelId="{E0B59471-9365-4D14-8E62-80868E10BF60}" type="presParOf" srcId="{AF569741-DC70-4C3A-ABC6-2CBC4A9EB815}" destId="{6EA741A3-ADE5-41EA-A4FB-6E0C08942A9B}" srcOrd="0" destOrd="0" presId="urn:microsoft.com/office/officeart/2005/8/layout/arrow2"/>
    <dgm:cxn modelId="{E21A3BB7-FCF1-4670-8417-42DB6F75D0DC}" type="presParOf" srcId="{AF569741-DC70-4C3A-ABC6-2CBC4A9EB815}" destId="{1EFAC73A-3FE6-45C4-92A8-CAC86032DC60}" srcOrd="1" destOrd="0" presId="urn:microsoft.com/office/officeart/2005/8/layout/arrow2"/>
    <dgm:cxn modelId="{569B48BD-EA94-4648-9364-D0AAB4249B32}" type="presParOf" srcId="{AF569741-DC70-4C3A-ABC6-2CBC4A9EB815}" destId="{910E3A8F-DD6F-46DE-9F34-E9ABA9963A01}" srcOrd="2" destOrd="0" presId="urn:microsoft.com/office/officeart/2005/8/layout/arrow2"/>
    <dgm:cxn modelId="{2522DCD6-B96E-4D42-B76E-2295AE5E9668}" type="presParOf" srcId="{AF569741-DC70-4C3A-ABC6-2CBC4A9EB815}" destId="{B0CDE5AD-7FEA-4682-AB25-7DDE1026E7D0}" srcOrd="3" destOrd="0" presId="urn:microsoft.com/office/officeart/2005/8/layout/arrow2"/>
    <dgm:cxn modelId="{1B571B0A-152E-4539-A825-8E079A6A4D1C}" type="presParOf" srcId="{AF569741-DC70-4C3A-ABC6-2CBC4A9EB815}" destId="{6B833024-32AE-4CC7-8839-C3B499463790}" srcOrd="4" destOrd="0" presId="urn:microsoft.com/office/officeart/2005/8/layout/arrow2"/>
    <dgm:cxn modelId="{391B6739-745A-4056-8647-508345F083CD}" type="presParOf" srcId="{AF569741-DC70-4C3A-ABC6-2CBC4A9EB815}" destId="{82D91570-1AF2-4561-A128-AF0FD1D5597F}"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3B5B5F-40E8-4310-8E85-CB3B8F8E5B5A}" type="doc">
      <dgm:prSet loTypeId="urn:microsoft.com/office/officeart/2005/8/layout/pyramid4" loCatId="relationship" qsTypeId="urn:microsoft.com/office/officeart/2005/8/quickstyle/simple1" qsCatId="simple" csTypeId="urn:microsoft.com/office/officeart/2005/8/colors/accent1_2" csCatId="accent1" phldr="1"/>
      <dgm:spPr/>
      <dgm:t>
        <a:bodyPr/>
        <a:lstStyle/>
        <a:p>
          <a:endParaRPr lang="zh-TW" altLang="en-US"/>
        </a:p>
      </dgm:t>
    </dgm:pt>
    <dgm:pt modelId="{E7303F58-3617-458F-BBD9-22D30CF61534}">
      <dgm:prSet phldrT="[文字]" custT="1"/>
      <dgm:spPr/>
      <dgm:t>
        <a:bodyPr/>
        <a:lstStyle/>
        <a:p>
          <a:r>
            <a:rPr lang="zh-TW" altLang="en-US" sz="2000" dirty="0"/>
            <a:t>減少食物浪費</a:t>
          </a:r>
          <a:r>
            <a:rPr lang="en-US" altLang="zh-TW" sz="1900" dirty="0"/>
            <a:t>(SDGs12.3)</a:t>
          </a:r>
          <a:endParaRPr lang="zh-TW" altLang="en-US" sz="1900" dirty="0"/>
        </a:p>
      </dgm:t>
    </dgm:pt>
    <dgm:pt modelId="{C791A850-3458-4867-92A9-078BB6000499}" type="parTrans" cxnId="{8C9AB674-2EF5-42EA-ACC3-FF56289EEBFB}">
      <dgm:prSet/>
      <dgm:spPr/>
      <dgm:t>
        <a:bodyPr/>
        <a:lstStyle/>
        <a:p>
          <a:endParaRPr lang="zh-TW" altLang="en-US"/>
        </a:p>
      </dgm:t>
    </dgm:pt>
    <dgm:pt modelId="{2C88688B-74DC-4FCE-86F1-4991801D5423}" type="sibTrans" cxnId="{8C9AB674-2EF5-42EA-ACC3-FF56289EEBFB}">
      <dgm:prSet/>
      <dgm:spPr/>
      <dgm:t>
        <a:bodyPr/>
        <a:lstStyle/>
        <a:p>
          <a:endParaRPr lang="zh-TW" altLang="en-US"/>
        </a:p>
      </dgm:t>
    </dgm:pt>
    <dgm:pt modelId="{71315BB4-6361-4968-8132-4BCBDD768A80}">
      <dgm:prSet phldrT="[文字]"/>
      <dgm:spPr/>
      <dgm:t>
        <a:bodyPr/>
        <a:lstStyle/>
        <a:p>
          <a:r>
            <a:rPr lang="zh-TW" altLang="en-US" dirty="0"/>
            <a:t>國家糧食安全</a:t>
          </a:r>
        </a:p>
      </dgm:t>
    </dgm:pt>
    <dgm:pt modelId="{4EBBDC97-37D0-463B-8911-A40E34930AD4}" type="parTrans" cxnId="{38DC7EC7-92A8-45F9-9965-68D9ADFF1767}">
      <dgm:prSet/>
      <dgm:spPr/>
      <dgm:t>
        <a:bodyPr/>
        <a:lstStyle/>
        <a:p>
          <a:endParaRPr lang="zh-TW" altLang="en-US"/>
        </a:p>
      </dgm:t>
    </dgm:pt>
    <dgm:pt modelId="{61E8E5C3-7B01-443D-8D8A-DB922EE7661C}" type="sibTrans" cxnId="{38DC7EC7-92A8-45F9-9965-68D9ADFF1767}">
      <dgm:prSet/>
      <dgm:spPr/>
      <dgm:t>
        <a:bodyPr/>
        <a:lstStyle/>
        <a:p>
          <a:endParaRPr lang="zh-TW" altLang="en-US"/>
        </a:p>
      </dgm:t>
    </dgm:pt>
    <dgm:pt modelId="{0D4DBDC8-0C36-454A-A3AE-7C887D215290}">
      <dgm:prSet phldrT="[文字]"/>
      <dgm:spPr/>
      <dgm:t>
        <a:bodyPr/>
        <a:lstStyle/>
        <a:p>
          <a:r>
            <a:rPr lang="zh-TW" altLang="en-US" dirty="0"/>
            <a:t>冷鏈物流</a:t>
          </a:r>
        </a:p>
      </dgm:t>
    </dgm:pt>
    <dgm:pt modelId="{E17406B6-795F-457F-B6A1-5434DCE91F28}" type="parTrans" cxnId="{EF707678-8DFF-4910-B346-931B996578D6}">
      <dgm:prSet/>
      <dgm:spPr/>
      <dgm:t>
        <a:bodyPr/>
        <a:lstStyle/>
        <a:p>
          <a:endParaRPr lang="zh-TW" altLang="en-US"/>
        </a:p>
      </dgm:t>
    </dgm:pt>
    <dgm:pt modelId="{D673F19F-12E0-4CEC-8DDE-353AFD2AFFF7}" type="sibTrans" cxnId="{EF707678-8DFF-4910-B346-931B996578D6}">
      <dgm:prSet/>
      <dgm:spPr/>
      <dgm:t>
        <a:bodyPr/>
        <a:lstStyle/>
        <a:p>
          <a:endParaRPr lang="zh-TW" altLang="en-US"/>
        </a:p>
      </dgm:t>
    </dgm:pt>
    <dgm:pt modelId="{19A577EE-923E-4A30-8CF8-EDC4BF0C8D50}">
      <dgm:prSet phldrT="[文字]"/>
      <dgm:spPr/>
      <dgm:t>
        <a:bodyPr/>
        <a:lstStyle/>
        <a:p>
          <a:r>
            <a:rPr lang="zh-TW" altLang="en-US" dirty="0"/>
            <a:t>減少飢餓</a:t>
          </a:r>
          <a:r>
            <a:rPr lang="en-US" altLang="zh-TW" dirty="0"/>
            <a:t>(SDGs2)</a:t>
          </a:r>
          <a:endParaRPr lang="zh-TW" altLang="en-US" dirty="0"/>
        </a:p>
      </dgm:t>
    </dgm:pt>
    <dgm:pt modelId="{AF664DCA-9A23-4FC2-923E-F3DA4F1FD37A}" type="parTrans" cxnId="{FB31E915-5902-4B4E-B131-21818790A10D}">
      <dgm:prSet/>
      <dgm:spPr/>
      <dgm:t>
        <a:bodyPr/>
        <a:lstStyle/>
        <a:p>
          <a:endParaRPr lang="zh-TW" altLang="en-US"/>
        </a:p>
      </dgm:t>
    </dgm:pt>
    <dgm:pt modelId="{530EED06-B42D-4870-8907-34E76B21B2C8}" type="sibTrans" cxnId="{FB31E915-5902-4B4E-B131-21818790A10D}">
      <dgm:prSet/>
      <dgm:spPr/>
      <dgm:t>
        <a:bodyPr/>
        <a:lstStyle/>
        <a:p>
          <a:endParaRPr lang="zh-TW" altLang="en-US"/>
        </a:p>
      </dgm:t>
    </dgm:pt>
    <dgm:pt modelId="{9E73B1F1-0E98-4A51-A2F7-02CE28CAAC97}" type="pres">
      <dgm:prSet presAssocID="{F73B5B5F-40E8-4310-8E85-CB3B8F8E5B5A}" presName="compositeShape" presStyleCnt="0">
        <dgm:presLayoutVars>
          <dgm:chMax val="9"/>
          <dgm:dir/>
          <dgm:resizeHandles val="exact"/>
        </dgm:presLayoutVars>
      </dgm:prSet>
      <dgm:spPr/>
    </dgm:pt>
    <dgm:pt modelId="{78855F6E-2977-4B1B-BFEA-DD6D600E1504}" type="pres">
      <dgm:prSet presAssocID="{F73B5B5F-40E8-4310-8E85-CB3B8F8E5B5A}" presName="triangle1" presStyleLbl="node1" presStyleIdx="0" presStyleCnt="4">
        <dgm:presLayoutVars>
          <dgm:bulletEnabled val="1"/>
        </dgm:presLayoutVars>
      </dgm:prSet>
      <dgm:spPr/>
    </dgm:pt>
    <dgm:pt modelId="{193067CF-D5AD-4645-8CCA-2E1BE1611CF8}" type="pres">
      <dgm:prSet presAssocID="{F73B5B5F-40E8-4310-8E85-CB3B8F8E5B5A}" presName="triangle2" presStyleLbl="node1" presStyleIdx="1" presStyleCnt="4">
        <dgm:presLayoutVars>
          <dgm:bulletEnabled val="1"/>
        </dgm:presLayoutVars>
      </dgm:prSet>
      <dgm:spPr/>
    </dgm:pt>
    <dgm:pt modelId="{EBB2D724-A92E-41D0-8686-3AF89C985631}" type="pres">
      <dgm:prSet presAssocID="{F73B5B5F-40E8-4310-8E85-CB3B8F8E5B5A}" presName="triangle3" presStyleLbl="node1" presStyleIdx="2" presStyleCnt="4">
        <dgm:presLayoutVars>
          <dgm:bulletEnabled val="1"/>
        </dgm:presLayoutVars>
      </dgm:prSet>
      <dgm:spPr/>
    </dgm:pt>
    <dgm:pt modelId="{5E1BB879-E510-461C-9A0D-11DF8290D20E}" type="pres">
      <dgm:prSet presAssocID="{F73B5B5F-40E8-4310-8E85-CB3B8F8E5B5A}" presName="triangle4" presStyleLbl="node1" presStyleIdx="3" presStyleCnt="4">
        <dgm:presLayoutVars>
          <dgm:bulletEnabled val="1"/>
        </dgm:presLayoutVars>
      </dgm:prSet>
      <dgm:spPr/>
    </dgm:pt>
  </dgm:ptLst>
  <dgm:cxnLst>
    <dgm:cxn modelId="{FB31E915-5902-4B4E-B131-21818790A10D}" srcId="{F73B5B5F-40E8-4310-8E85-CB3B8F8E5B5A}" destId="{19A577EE-923E-4A30-8CF8-EDC4BF0C8D50}" srcOrd="3" destOrd="0" parTransId="{AF664DCA-9A23-4FC2-923E-F3DA4F1FD37A}" sibTransId="{530EED06-B42D-4870-8907-34E76B21B2C8}"/>
    <dgm:cxn modelId="{BDCCC73A-4084-411F-8CF4-CC4D7C1944A7}" type="presOf" srcId="{19A577EE-923E-4A30-8CF8-EDC4BF0C8D50}" destId="{5E1BB879-E510-461C-9A0D-11DF8290D20E}" srcOrd="0" destOrd="0" presId="urn:microsoft.com/office/officeart/2005/8/layout/pyramid4"/>
    <dgm:cxn modelId="{8C9AB674-2EF5-42EA-ACC3-FF56289EEBFB}" srcId="{F73B5B5F-40E8-4310-8E85-CB3B8F8E5B5A}" destId="{E7303F58-3617-458F-BBD9-22D30CF61534}" srcOrd="0" destOrd="0" parTransId="{C791A850-3458-4867-92A9-078BB6000499}" sibTransId="{2C88688B-74DC-4FCE-86F1-4991801D5423}"/>
    <dgm:cxn modelId="{EF707678-8DFF-4910-B346-931B996578D6}" srcId="{F73B5B5F-40E8-4310-8E85-CB3B8F8E5B5A}" destId="{0D4DBDC8-0C36-454A-A3AE-7C887D215290}" srcOrd="2" destOrd="0" parTransId="{E17406B6-795F-457F-B6A1-5434DCE91F28}" sibTransId="{D673F19F-12E0-4CEC-8DDE-353AFD2AFFF7}"/>
    <dgm:cxn modelId="{B38FEBB0-550F-4091-BE23-63E5C72AE8D7}" type="presOf" srcId="{71315BB4-6361-4968-8132-4BCBDD768A80}" destId="{193067CF-D5AD-4645-8CCA-2E1BE1611CF8}" srcOrd="0" destOrd="0" presId="urn:microsoft.com/office/officeart/2005/8/layout/pyramid4"/>
    <dgm:cxn modelId="{595623B7-32E3-4C40-9A48-9ED876B961A5}" type="presOf" srcId="{E7303F58-3617-458F-BBD9-22D30CF61534}" destId="{78855F6E-2977-4B1B-BFEA-DD6D600E1504}" srcOrd="0" destOrd="0" presId="urn:microsoft.com/office/officeart/2005/8/layout/pyramid4"/>
    <dgm:cxn modelId="{38DC7EC7-92A8-45F9-9965-68D9ADFF1767}" srcId="{F73B5B5F-40E8-4310-8E85-CB3B8F8E5B5A}" destId="{71315BB4-6361-4968-8132-4BCBDD768A80}" srcOrd="1" destOrd="0" parTransId="{4EBBDC97-37D0-463B-8911-A40E34930AD4}" sibTransId="{61E8E5C3-7B01-443D-8D8A-DB922EE7661C}"/>
    <dgm:cxn modelId="{E4E44DD6-E881-4506-8D2A-37ABCA0948AA}" type="presOf" srcId="{0D4DBDC8-0C36-454A-A3AE-7C887D215290}" destId="{EBB2D724-A92E-41D0-8686-3AF89C985631}" srcOrd="0" destOrd="0" presId="urn:microsoft.com/office/officeart/2005/8/layout/pyramid4"/>
    <dgm:cxn modelId="{0547D0F3-C360-443F-9654-466B0E5513AD}" type="presOf" srcId="{F73B5B5F-40E8-4310-8E85-CB3B8F8E5B5A}" destId="{9E73B1F1-0E98-4A51-A2F7-02CE28CAAC97}" srcOrd="0" destOrd="0" presId="urn:microsoft.com/office/officeart/2005/8/layout/pyramid4"/>
    <dgm:cxn modelId="{447CC2B1-4E11-4294-8806-4C80086E9771}" type="presParOf" srcId="{9E73B1F1-0E98-4A51-A2F7-02CE28CAAC97}" destId="{78855F6E-2977-4B1B-BFEA-DD6D600E1504}" srcOrd="0" destOrd="0" presId="urn:microsoft.com/office/officeart/2005/8/layout/pyramid4"/>
    <dgm:cxn modelId="{76E58E99-DE20-42F9-B970-9C5BA0988D5A}" type="presParOf" srcId="{9E73B1F1-0E98-4A51-A2F7-02CE28CAAC97}" destId="{193067CF-D5AD-4645-8CCA-2E1BE1611CF8}" srcOrd="1" destOrd="0" presId="urn:microsoft.com/office/officeart/2005/8/layout/pyramid4"/>
    <dgm:cxn modelId="{E6DEE066-3AE3-445D-8089-B39C50FBDC75}" type="presParOf" srcId="{9E73B1F1-0E98-4A51-A2F7-02CE28CAAC97}" destId="{EBB2D724-A92E-41D0-8686-3AF89C985631}" srcOrd="2" destOrd="0" presId="urn:microsoft.com/office/officeart/2005/8/layout/pyramid4"/>
    <dgm:cxn modelId="{EB520A62-6481-4EA1-8661-8DC7EC7D03E8}" type="presParOf" srcId="{9E73B1F1-0E98-4A51-A2F7-02CE28CAAC97}" destId="{5E1BB879-E510-461C-9A0D-11DF8290D20E}"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CA2E2A-A28A-4A9E-812D-2E5CC2185EE3}">
      <dsp:nvSpPr>
        <dsp:cNvPr id="0" name=""/>
        <dsp:cNvSpPr/>
      </dsp:nvSpPr>
      <dsp:spPr>
        <a:xfrm>
          <a:off x="0" y="32893"/>
          <a:ext cx="4571999" cy="2857499"/>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A741A3-ADE5-41EA-A4FB-6E0C08942A9B}">
      <dsp:nvSpPr>
        <dsp:cNvPr id="0" name=""/>
        <dsp:cNvSpPr/>
      </dsp:nvSpPr>
      <dsp:spPr>
        <a:xfrm>
          <a:off x="580644" y="2172703"/>
          <a:ext cx="118872" cy="118872"/>
        </a:xfrm>
        <a:prstGeom prst="ellipse">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FAC73A-3FE6-45C4-92A8-CAC86032DC60}">
      <dsp:nvSpPr>
        <dsp:cNvPr id="0" name=""/>
        <dsp:cNvSpPr/>
      </dsp:nvSpPr>
      <dsp:spPr>
        <a:xfrm>
          <a:off x="640080" y="2232139"/>
          <a:ext cx="1065276" cy="825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988" tIns="0" rIns="0" bIns="0" numCol="1" spcCol="1270" anchor="t" anchorCtr="0">
          <a:noAutofit/>
        </a:bodyPr>
        <a:lstStyle/>
        <a:p>
          <a:pPr marL="0" lvl="0" indent="0" algn="l" defTabSz="800100">
            <a:lnSpc>
              <a:spcPct val="90000"/>
            </a:lnSpc>
            <a:spcBef>
              <a:spcPct val="0"/>
            </a:spcBef>
            <a:spcAft>
              <a:spcPct val="35000"/>
            </a:spcAft>
            <a:buNone/>
          </a:pPr>
          <a:r>
            <a:rPr lang="zh-TW" altLang="en-US" sz="1800" b="1" kern="1200">
              <a:latin typeface="微軟正黑體" panose="020B0604030504040204" pitchFamily="34" charset="-120"/>
              <a:ea typeface="微軟正黑體" panose="020B0604030504040204" pitchFamily="34" charset="-120"/>
            </a:rPr>
            <a:t>優化前能源監控系統</a:t>
          </a:r>
        </a:p>
      </dsp:txBody>
      <dsp:txXfrm>
        <a:off x="640080" y="2232139"/>
        <a:ext cx="1065276" cy="825817"/>
      </dsp:txXfrm>
    </dsp:sp>
    <dsp:sp modelId="{910E3A8F-DD6F-46DE-9F34-E9ABA9963A01}">
      <dsp:nvSpPr>
        <dsp:cNvPr id="0" name=""/>
        <dsp:cNvSpPr/>
      </dsp:nvSpPr>
      <dsp:spPr>
        <a:xfrm>
          <a:off x="1629918" y="1396034"/>
          <a:ext cx="214884" cy="214884"/>
        </a:xfrm>
        <a:prstGeom prst="ellipse">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CDE5AD-7FEA-4682-AB25-7DDE1026E7D0}">
      <dsp:nvSpPr>
        <dsp:cNvPr id="0" name=""/>
        <dsp:cNvSpPr/>
      </dsp:nvSpPr>
      <dsp:spPr>
        <a:xfrm>
          <a:off x="1737360" y="1503476"/>
          <a:ext cx="1097280" cy="1554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863" tIns="0" rIns="0" bIns="0" numCol="1" spcCol="1270" anchor="t" anchorCtr="0">
          <a:noAutofit/>
        </a:bodyPr>
        <a:lstStyle/>
        <a:p>
          <a:pPr marL="0" lvl="0" indent="0" algn="l" defTabSz="800100">
            <a:lnSpc>
              <a:spcPct val="90000"/>
            </a:lnSpc>
            <a:spcBef>
              <a:spcPct val="0"/>
            </a:spcBef>
            <a:spcAft>
              <a:spcPct val="35000"/>
            </a:spcAft>
            <a:buNone/>
          </a:pPr>
          <a:r>
            <a:rPr lang="zh-TW" altLang="en-US" sz="1800" b="1" kern="1200">
              <a:latin typeface="微軟正黑體" panose="020B0604030504040204" pitchFamily="34" charset="-120"/>
              <a:ea typeface="微軟正黑體" panose="020B0604030504040204" pitchFamily="34" charset="-120"/>
            </a:rPr>
            <a:t>優化後能源監控系統</a:t>
          </a:r>
        </a:p>
      </dsp:txBody>
      <dsp:txXfrm>
        <a:off x="1737360" y="1503476"/>
        <a:ext cx="1097280" cy="1554480"/>
      </dsp:txXfrm>
    </dsp:sp>
    <dsp:sp modelId="{6B833024-32AE-4CC7-8839-C3B499463790}">
      <dsp:nvSpPr>
        <dsp:cNvPr id="0" name=""/>
        <dsp:cNvSpPr/>
      </dsp:nvSpPr>
      <dsp:spPr>
        <a:xfrm>
          <a:off x="2891790" y="923404"/>
          <a:ext cx="297180" cy="297180"/>
        </a:xfrm>
        <a:prstGeom prst="ellipse">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D91570-1AF2-4561-A128-AF0FD1D5597F}">
      <dsp:nvSpPr>
        <dsp:cNvPr id="0" name=""/>
        <dsp:cNvSpPr/>
      </dsp:nvSpPr>
      <dsp:spPr>
        <a:xfrm>
          <a:off x="3040380" y="1071994"/>
          <a:ext cx="1097280" cy="1985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470" tIns="0" rIns="0" bIns="0" numCol="1" spcCol="1270" anchor="t" anchorCtr="0">
          <a:noAutofit/>
        </a:bodyPr>
        <a:lstStyle/>
        <a:p>
          <a:pPr marL="0" lvl="0" indent="0" algn="l" defTabSz="800100">
            <a:lnSpc>
              <a:spcPct val="90000"/>
            </a:lnSpc>
            <a:spcBef>
              <a:spcPct val="0"/>
            </a:spcBef>
            <a:spcAft>
              <a:spcPct val="35000"/>
            </a:spcAft>
            <a:buNone/>
          </a:pPr>
          <a:r>
            <a:rPr lang="zh-TW" altLang="en-US" sz="1800" b="1" kern="1200" dirty="0">
              <a:latin typeface="微軟正黑體" panose="020B0604030504040204" pitchFamily="34" charset="-120"/>
              <a:ea typeface="微軟正黑體" panose="020B0604030504040204" pitchFamily="34" charset="-120"/>
            </a:rPr>
            <a:t>參與台電需量反應負載</a:t>
          </a:r>
        </a:p>
      </dsp:txBody>
      <dsp:txXfrm>
        <a:off x="3040380" y="1071994"/>
        <a:ext cx="1097280" cy="19859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55F6E-2977-4B1B-BFEA-DD6D600E1504}">
      <dsp:nvSpPr>
        <dsp:cNvPr id="0" name=""/>
        <dsp:cNvSpPr/>
      </dsp:nvSpPr>
      <dsp:spPr>
        <a:xfrm>
          <a:off x="2709333" y="0"/>
          <a:ext cx="2709333" cy="2709333"/>
        </a:xfrm>
        <a:prstGeom prst="triangl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減少食物浪費</a:t>
          </a:r>
          <a:r>
            <a:rPr lang="en-US" altLang="zh-TW" sz="1900" kern="1200" dirty="0"/>
            <a:t>(SDGs12.3)</a:t>
          </a:r>
          <a:endParaRPr lang="zh-TW" altLang="en-US" sz="1900" kern="1200" dirty="0"/>
        </a:p>
      </dsp:txBody>
      <dsp:txXfrm>
        <a:off x="3386666" y="1354667"/>
        <a:ext cx="1354667" cy="1354666"/>
      </dsp:txXfrm>
    </dsp:sp>
    <dsp:sp modelId="{193067CF-D5AD-4645-8CCA-2E1BE1611CF8}">
      <dsp:nvSpPr>
        <dsp:cNvPr id="0" name=""/>
        <dsp:cNvSpPr/>
      </dsp:nvSpPr>
      <dsp:spPr>
        <a:xfrm>
          <a:off x="1354666" y="2709333"/>
          <a:ext cx="2709333" cy="2709333"/>
        </a:xfrm>
        <a:prstGeom prst="triangl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t>國家糧食安全</a:t>
          </a:r>
        </a:p>
      </dsp:txBody>
      <dsp:txXfrm>
        <a:off x="2031999" y="4064000"/>
        <a:ext cx="1354667" cy="1354666"/>
      </dsp:txXfrm>
    </dsp:sp>
    <dsp:sp modelId="{EBB2D724-A92E-41D0-8686-3AF89C985631}">
      <dsp:nvSpPr>
        <dsp:cNvPr id="0" name=""/>
        <dsp:cNvSpPr/>
      </dsp:nvSpPr>
      <dsp:spPr>
        <a:xfrm rot="10800000">
          <a:off x="2709333" y="2709333"/>
          <a:ext cx="2709333" cy="2709333"/>
        </a:xfrm>
        <a:prstGeom prst="triangl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t>冷鏈物流</a:t>
          </a:r>
        </a:p>
      </dsp:txBody>
      <dsp:txXfrm rot="10800000">
        <a:off x="3386666" y="2709333"/>
        <a:ext cx="1354667" cy="1354666"/>
      </dsp:txXfrm>
    </dsp:sp>
    <dsp:sp modelId="{5E1BB879-E510-461C-9A0D-11DF8290D20E}">
      <dsp:nvSpPr>
        <dsp:cNvPr id="0" name=""/>
        <dsp:cNvSpPr/>
      </dsp:nvSpPr>
      <dsp:spPr>
        <a:xfrm>
          <a:off x="4064000" y="2709333"/>
          <a:ext cx="2709333" cy="2709333"/>
        </a:xfrm>
        <a:prstGeom prst="triangl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t>減少飢餓</a:t>
          </a:r>
          <a:r>
            <a:rPr lang="en-US" altLang="zh-TW" sz="2300" kern="1200" dirty="0"/>
            <a:t>(SDGs2)</a:t>
          </a:r>
          <a:endParaRPr lang="zh-TW" altLang="en-US" sz="2300" kern="1200" dirty="0"/>
        </a:p>
      </dsp:txBody>
      <dsp:txXfrm>
        <a:off x="4741333" y="4064000"/>
        <a:ext cx="1354667" cy="1354666"/>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04T02:56:01.681"/>
    </inkml:context>
    <inkml:brush xml:id="br0">
      <inkml:brushProperty name="width" value="0.1" units="cm"/>
      <inkml:brushProperty name="height" value="0.1" units="cm"/>
    </inkml:brush>
  </inkml:definitions>
  <inkml:trace contextRef="#ctx0" brushRef="#br0">6014 5816 16383 0 0,'-29'4464'0'0'0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04T02:56:01.690"/>
    </inkml:context>
    <inkml:brush xml:id="br0">
      <inkml:brushProperty name="width" value="0.1" units="cm"/>
      <inkml:brushProperty name="height" value="0.1" units="cm"/>
    </inkml:brush>
  </inkml:definitions>
  <inkml:trace contextRef="#ctx0" brushRef="#br0">5864 5816 16383 0 0,'-29'7656'0'0'0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04T02:56:01.691"/>
    </inkml:context>
    <inkml:brush xml:id="br0">
      <inkml:brushProperty name="width" value="0.1" units="cm"/>
      <inkml:brushProperty name="height" value="0.1" units="cm"/>
    </inkml:brush>
  </inkml:definitions>
  <inkml:trace contextRef="#ctx0" brushRef="#br0">6149 5731 16383 0 0,'4829'34'0'0'0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04T02:56:01.692"/>
    </inkml:context>
    <inkml:brush xml:id="br0">
      <inkml:brushProperty name="width" value="0.1" units="cm"/>
      <inkml:brushProperty name="height" value="0.1" units="cm"/>
    </inkml:brush>
  </inkml:definitions>
  <inkml:trace contextRef="#ctx0" brushRef="#br0">6149 5731 16383 0 0,'6427'34'0'0'0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04T02:56:01.693"/>
    </inkml:context>
    <inkml:brush xml:id="br0">
      <inkml:brushProperty name="width" value="0.1" units="cm"/>
      <inkml:brushProperty name="height" value="0.1" units="cm"/>
    </inkml:brush>
  </inkml:definitions>
  <inkml:trace contextRef="#ctx0" brushRef="#br0">7821 11319 16383 0 0,'6833'27'0'0'0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04T02:56:01.694"/>
    </inkml:context>
    <inkml:brush xml:id="br0">
      <inkml:brushProperty name="width" value="0.1" units="cm"/>
      <inkml:brushProperty name="height" value="0.1" units="cm"/>
    </inkml:brush>
  </inkml:definitions>
  <inkml:trace contextRef="#ctx0" brushRef="#br0">7821 11319 16383 0 0,'6833'27'0'0'0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04T02:56:01.695"/>
    </inkml:context>
    <inkml:brush xml:id="br0">
      <inkml:brushProperty name="width" value="0.1" units="cm"/>
      <inkml:brushProperty name="height" value="0.1" units="cm"/>
    </inkml:brush>
  </inkml:definitions>
  <inkml:trace contextRef="#ctx0" brushRef="#br0">3926 11890 16383 0 0,'7008'60'0'0'0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04T02:56:01.696"/>
    </inkml:context>
    <inkml:brush xml:id="br0">
      <inkml:brushProperty name="width" value="0.1" units="cm"/>
      <inkml:brushProperty name="height" value="0.1" units="cm"/>
    </inkml:brush>
  </inkml:definitions>
  <inkml:trace contextRef="#ctx0" brushRef="#br0">3905 12525 16383 0 0,'7052'46'0'0'0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04T02:56:01.682"/>
    </inkml:context>
    <inkml:brush xml:id="br0">
      <inkml:brushProperty name="width" value="0.1" units="cm"/>
      <inkml:brushProperty name="height" value="0.1" units="cm"/>
    </inkml:brush>
  </inkml:definitions>
  <inkml:trace contextRef="#ctx0" brushRef="#br0">5864 5816 16383 0 0,'-29'7656'0'0'0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04T02:56:01.683"/>
    </inkml:context>
    <inkml:brush xml:id="br0">
      <inkml:brushProperty name="width" value="0.1" units="cm"/>
      <inkml:brushProperty name="height" value="0.1" units="cm"/>
    </inkml:brush>
  </inkml:definitions>
  <inkml:trace contextRef="#ctx0" brushRef="#br0">6149 5731 16383 0 0,'5312'34'0'0'0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04T02:56:01.684"/>
    </inkml:context>
    <inkml:brush xml:id="br0">
      <inkml:brushProperty name="width" value="0.1" units="cm"/>
      <inkml:brushProperty name="height" value="0.1" units="cm"/>
    </inkml:brush>
  </inkml:definitions>
  <inkml:trace contextRef="#ctx0" brushRef="#br0">6149 5927 16383 0 0,'6427'34'0'0'0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04T02:56:01.685"/>
    </inkml:context>
    <inkml:brush xml:id="br0">
      <inkml:brushProperty name="width" value="0.1" units="cm"/>
      <inkml:brushProperty name="height" value="0.1" units="cm"/>
    </inkml:brush>
  </inkml:definitions>
  <inkml:trace contextRef="#ctx0" brushRef="#br0">7821 11319 16383 0 0,'6833'27'0'0'0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04T02:56:01.686"/>
    </inkml:context>
    <inkml:brush xml:id="br0">
      <inkml:brushProperty name="width" value="0.1" units="cm"/>
      <inkml:brushProperty name="height" value="0.1" units="cm"/>
    </inkml:brush>
  </inkml:definitions>
  <inkml:trace contextRef="#ctx0" brushRef="#br0">7821 11756 16383 0 0,'6833'33'0'0'0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04T02:56:01.687"/>
    </inkml:context>
    <inkml:brush xml:id="br0">
      <inkml:brushProperty name="width" value="0.1" units="cm"/>
      <inkml:brushProperty name="height" value="0.1" units="cm"/>
    </inkml:brush>
  </inkml:definitions>
  <inkml:trace contextRef="#ctx0" brushRef="#br0">3925 11866 16383 0 0,'7008'60'0'0'0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04T02:56:01.688"/>
    </inkml:context>
    <inkml:brush xml:id="br0">
      <inkml:brushProperty name="width" value="0.1" units="cm"/>
      <inkml:brushProperty name="height" value="0.1" units="cm"/>
    </inkml:brush>
  </inkml:definitions>
  <inkml:trace contextRef="#ctx0" brushRef="#br0">3905 12523 16383 0 0,'7052'46'0'0'0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04T02:56:01.689"/>
    </inkml:context>
    <inkml:brush xml:id="br0">
      <inkml:brushProperty name="width" value="0.1" units="cm"/>
      <inkml:brushProperty name="height" value="0.1" units="cm"/>
    </inkml:brush>
  </inkml:definitions>
  <inkml:trace contextRef="#ctx0" brushRef="#br0">5888 5816 16383 0 0,'-53'4640'0'0'0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86F2D9-5324-45E5-A9A4-2887172D82F9}" type="datetimeFigureOut">
              <a:rPr lang="zh-TW" altLang="en-US" smtClean="0"/>
              <a:t>2025/4/14</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8D4A6E-7C06-4E61-B21F-9D3178A869E9}" type="slidenum">
              <a:rPr lang="zh-TW" altLang="en-US" smtClean="0"/>
              <a:t>‹#›</a:t>
            </a:fld>
            <a:endParaRPr lang="zh-TW" altLang="en-US"/>
          </a:p>
        </p:txBody>
      </p:sp>
    </p:spTree>
    <p:extLst>
      <p:ext uri="{BB962C8B-B14F-4D97-AF65-F5344CB8AC3E}">
        <p14:creationId xmlns:p14="http://schemas.microsoft.com/office/powerpoint/2010/main" val="3649996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7F0B17-20C8-4CBB-BD66-70902ADF39C6}" type="slidenum">
              <a:rPr lang="zh-CN" altLang="en-US" smtClean="0"/>
              <a:t>2</a:t>
            </a:fld>
            <a:endParaRPr lang="zh-CN" altLang="en-US"/>
          </a:p>
        </p:txBody>
      </p:sp>
    </p:spTree>
    <p:extLst>
      <p:ext uri="{BB962C8B-B14F-4D97-AF65-F5344CB8AC3E}">
        <p14:creationId xmlns:p14="http://schemas.microsoft.com/office/powerpoint/2010/main" val="50542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t>16</a:t>
            </a:fld>
            <a:endParaRPr lang="zh-CN" altLang="en-US"/>
          </a:p>
        </p:txBody>
      </p:sp>
    </p:spTree>
    <p:extLst>
      <p:ext uri="{BB962C8B-B14F-4D97-AF65-F5344CB8AC3E}">
        <p14:creationId xmlns:p14="http://schemas.microsoft.com/office/powerpoint/2010/main" val="1442914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t>17</a:t>
            </a:fld>
            <a:endParaRPr lang="zh-CN" altLang="en-US"/>
          </a:p>
        </p:txBody>
      </p:sp>
    </p:spTree>
    <p:extLst>
      <p:ext uri="{BB962C8B-B14F-4D97-AF65-F5344CB8AC3E}">
        <p14:creationId xmlns:p14="http://schemas.microsoft.com/office/powerpoint/2010/main" val="1507602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t>18</a:t>
            </a:fld>
            <a:endParaRPr lang="zh-CN" altLang="en-US"/>
          </a:p>
        </p:txBody>
      </p:sp>
    </p:spTree>
    <p:extLst>
      <p:ext uri="{BB962C8B-B14F-4D97-AF65-F5344CB8AC3E}">
        <p14:creationId xmlns:p14="http://schemas.microsoft.com/office/powerpoint/2010/main" val="417997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t>19</a:t>
            </a:fld>
            <a:endParaRPr lang="zh-CN" altLang="en-US"/>
          </a:p>
        </p:txBody>
      </p:sp>
    </p:spTree>
    <p:extLst>
      <p:ext uri="{BB962C8B-B14F-4D97-AF65-F5344CB8AC3E}">
        <p14:creationId xmlns:p14="http://schemas.microsoft.com/office/powerpoint/2010/main" val="3077252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t>20</a:t>
            </a:fld>
            <a:endParaRPr lang="zh-CN" altLang="en-US"/>
          </a:p>
        </p:txBody>
      </p:sp>
    </p:spTree>
    <p:extLst>
      <p:ext uri="{BB962C8B-B14F-4D97-AF65-F5344CB8AC3E}">
        <p14:creationId xmlns:p14="http://schemas.microsoft.com/office/powerpoint/2010/main" val="552015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t>21</a:t>
            </a:fld>
            <a:endParaRPr lang="zh-CN" altLang="en-US"/>
          </a:p>
        </p:txBody>
      </p:sp>
    </p:spTree>
    <p:extLst>
      <p:ext uri="{BB962C8B-B14F-4D97-AF65-F5344CB8AC3E}">
        <p14:creationId xmlns:p14="http://schemas.microsoft.com/office/powerpoint/2010/main" val="781892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7F0B17-20C8-4CBB-BD66-70902ADF39C6}" type="slidenum">
              <a:rPr lang="zh-CN" altLang="en-US" smtClean="0"/>
              <a:t>22</a:t>
            </a:fld>
            <a:endParaRPr lang="zh-CN" altLang="en-US"/>
          </a:p>
        </p:txBody>
      </p:sp>
    </p:spTree>
    <p:extLst>
      <p:ext uri="{BB962C8B-B14F-4D97-AF65-F5344CB8AC3E}">
        <p14:creationId xmlns:p14="http://schemas.microsoft.com/office/powerpoint/2010/main" val="3198285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t>23</a:t>
            </a:fld>
            <a:endParaRPr lang="zh-CN" altLang="en-US"/>
          </a:p>
        </p:txBody>
      </p:sp>
    </p:spTree>
    <p:extLst>
      <p:ext uri="{BB962C8B-B14F-4D97-AF65-F5344CB8AC3E}">
        <p14:creationId xmlns:p14="http://schemas.microsoft.com/office/powerpoint/2010/main" val="2262021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t>24</a:t>
            </a:fld>
            <a:endParaRPr lang="zh-CN" altLang="en-US"/>
          </a:p>
        </p:txBody>
      </p:sp>
    </p:spTree>
    <p:extLst>
      <p:ext uri="{BB962C8B-B14F-4D97-AF65-F5344CB8AC3E}">
        <p14:creationId xmlns:p14="http://schemas.microsoft.com/office/powerpoint/2010/main" val="1145865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t>25</a:t>
            </a:fld>
            <a:endParaRPr lang="zh-CN" altLang="en-US"/>
          </a:p>
        </p:txBody>
      </p:sp>
    </p:spTree>
    <p:extLst>
      <p:ext uri="{BB962C8B-B14F-4D97-AF65-F5344CB8AC3E}">
        <p14:creationId xmlns:p14="http://schemas.microsoft.com/office/powerpoint/2010/main" val="4186597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7F0B17-20C8-4CBB-BD66-70902ADF39C6}" type="slidenum">
              <a:rPr lang="zh-CN" altLang="en-US" smtClean="0"/>
              <a:t>3</a:t>
            </a:fld>
            <a:endParaRPr lang="zh-CN" altLang="en-US"/>
          </a:p>
        </p:txBody>
      </p:sp>
    </p:spTree>
    <p:extLst>
      <p:ext uri="{BB962C8B-B14F-4D97-AF65-F5344CB8AC3E}">
        <p14:creationId xmlns:p14="http://schemas.microsoft.com/office/powerpoint/2010/main" val="217484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t>26</a:t>
            </a:fld>
            <a:endParaRPr lang="zh-CN" altLang="en-US"/>
          </a:p>
        </p:txBody>
      </p:sp>
    </p:spTree>
    <p:extLst>
      <p:ext uri="{BB962C8B-B14F-4D97-AF65-F5344CB8AC3E}">
        <p14:creationId xmlns:p14="http://schemas.microsoft.com/office/powerpoint/2010/main" val="1913047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t>27</a:t>
            </a:fld>
            <a:endParaRPr lang="zh-CN" altLang="en-US"/>
          </a:p>
        </p:txBody>
      </p:sp>
    </p:spTree>
    <p:extLst>
      <p:ext uri="{BB962C8B-B14F-4D97-AF65-F5344CB8AC3E}">
        <p14:creationId xmlns:p14="http://schemas.microsoft.com/office/powerpoint/2010/main" val="3247150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3D7F0B17-20C8-4CBB-BD66-70902ADF39C6}" type="slidenum">
              <a:rPr lang="zh-CN" altLang="en-US" smtClean="0"/>
              <a:t>28</a:t>
            </a:fld>
            <a:endParaRPr lang="zh-CN" altLang="en-US"/>
          </a:p>
        </p:txBody>
      </p:sp>
    </p:spTree>
    <p:extLst>
      <p:ext uri="{BB962C8B-B14F-4D97-AF65-F5344CB8AC3E}">
        <p14:creationId xmlns:p14="http://schemas.microsoft.com/office/powerpoint/2010/main" val="3166317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t>29</a:t>
            </a:fld>
            <a:endParaRPr lang="zh-CN" altLang="en-US"/>
          </a:p>
        </p:txBody>
      </p:sp>
    </p:spTree>
    <p:extLst>
      <p:ext uri="{BB962C8B-B14F-4D97-AF65-F5344CB8AC3E}">
        <p14:creationId xmlns:p14="http://schemas.microsoft.com/office/powerpoint/2010/main" val="2047863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TW" altLang="en-US" dirty="0"/>
              <a:t>隆興冷凍營運超過</a:t>
            </a:r>
            <a:r>
              <a:rPr lang="en-US" altLang="zh-TW" dirty="0"/>
              <a:t>50</a:t>
            </a:r>
            <a:r>
              <a:rPr lang="zh-TW" altLang="en-US" dirty="0"/>
              <a:t>年，累積非常多的成就及寶貴的節能經驗。</a:t>
            </a:r>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t>4</a:t>
            </a:fld>
            <a:endParaRPr lang="zh-CN" altLang="en-US"/>
          </a:p>
        </p:txBody>
      </p:sp>
    </p:spTree>
    <p:extLst>
      <p:ext uri="{BB962C8B-B14F-4D97-AF65-F5344CB8AC3E}">
        <p14:creationId xmlns:p14="http://schemas.microsoft.com/office/powerpoint/2010/main" val="4075625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隆興冷凍再公開報導及影片都公開支持政府節能減碳及發展綠色物流的決心。</a:t>
            </a:r>
          </a:p>
        </p:txBody>
      </p:sp>
      <p:sp>
        <p:nvSpPr>
          <p:cNvPr id="4" name="投影片編號版面配置區 3"/>
          <p:cNvSpPr>
            <a:spLocks noGrp="1"/>
          </p:cNvSpPr>
          <p:nvPr>
            <p:ph type="sldNum" sz="quarter" idx="5"/>
          </p:nvPr>
        </p:nvSpPr>
        <p:spPr/>
        <p:txBody>
          <a:bodyPr/>
          <a:lstStyle/>
          <a:p>
            <a:fld id="{3D7F0B17-20C8-4CBB-BD66-70902ADF39C6}" type="slidenum">
              <a:rPr lang="zh-CN" altLang="en-US" smtClean="0"/>
              <a:t>6</a:t>
            </a:fld>
            <a:endParaRPr lang="zh-CN" altLang="en-US"/>
          </a:p>
        </p:txBody>
      </p:sp>
    </p:spTree>
    <p:extLst>
      <p:ext uri="{BB962C8B-B14F-4D97-AF65-F5344CB8AC3E}">
        <p14:creationId xmlns:p14="http://schemas.microsoft.com/office/powerpoint/2010/main" val="164386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7F0B17-20C8-4CBB-BD66-70902ADF39C6}" type="slidenum">
              <a:rPr lang="zh-CN" altLang="en-US" smtClean="0"/>
              <a:t>10</a:t>
            </a:fld>
            <a:endParaRPr lang="zh-CN" altLang="en-US"/>
          </a:p>
        </p:txBody>
      </p:sp>
    </p:spTree>
    <p:extLst>
      <p:ext uri="{BB962C8B-B14F-4D97-AF65-F5344CB8AC3E}">
        <p14:creationId xmlns:p14="http://schemas.microsoft.com/office/powerpoint/2010/main" val="2780530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t>11</a:t>
            </a:fld>
            <a:endParaRPr lang="zh-CN" altLang="en-US"/>
          </a:p>
        </p:txBody>
      </p:sp>
    </p:spTree>
    <p:extLst>
      <p:ext uri="{BB962C8B-B14F-4D97-AF65-F5344CB8AC3E}">
        <p14:creationId xmlns:p14="http://schemas.microsoft.com/office/powerpoint/2010/main" val="1060791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TW" altLang="en-US" dirty="0"/>
              <a:t>推動雙軸轉型</a:t>
            </a:r>
            <a:r>
              <a:rPr lang="en-US" altLang="zh-TW" dirty="0"/>
              <a:t>:</a:t>
            </a:r>
            <a:r>
              <a:rPr lang="zh-TW" altLang="en-US" dirty="0"/>
              <a:t>低碳化及智慧化</a:t>
            </a:r>
            <a:endParaRPr lang="zh-CN" altLang="en-US" dirty="0"/>
          </a:p>
        </p:txBody>
      </p:sp>
      <p:sp>
        <p:nvSpPr>
          <p:cNvPr id="4" name="灯片编号占位符 3"/>
          <p:cNvSpPr>
            <a:spLocks noGrp="1"/>
          </p:cNvSpPr>
          <p:nvPr>
            <p:ph type="sldNum" sz="quarter" idx="10"/>
          </p:nvPr>
        </p:nvSpPr>
        <p:spPr/>
        <p:txBody>
          <a:bodyPr/>
          <a:lstStyle/>
          <a:p>
            <a:fld id="{3D7F0B17-20C8-4CBB-BD66-70902ADF39C6}" type="slidenum">
              <a:rPr lang="zh-CN" altLang="en-US" smtClean="0"/>
              <a:t>13</a:t>
            </a:fld>
            <a:endParaRPr lang="zh-CN" altLang="en-US"/>
          </a:p>
        </p:txBody>
      </p:sp>
    </p:spTree>
    <p:extLst>
      <p:ext uri="{BB962C8B-B14F-4D97-AF65-F5344CB8AC3E}">
        <p14:creationId xmlns:p14="http://schemas.microsoft.com/office/powerpoint/2010/main" val="3213310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7F0B17-20C8-4CBB-BD66-70902ADF39C6}" type="slidenum">
              <a:rPr lang="zh-CN" altLang="en-US" smtClean="0"/>
              <a:t>14</a:t>
            </a:fld>
            <a:endParaRPr lang="zh-CN" altLang="en-US"/>
          </a:p>
        </p:txBody>
      </p:sp>
    </p:spTree>
    <p:extLst>
      <p:ext uri="{BB962C8B-B14F-4D97-AF65-F5344CB8AC3E}">
        <p14:creationId xmlns:p14="http://schemas.microsoft.com/office/powerpoint/2010/main" val="58050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每年定期節能教育宣導，並在辦公室及開關處張貼節能海報及標語</a:t>
            </a:r>
          </a:p>
        </p:txBody>
      </p:sp>
      <p:sp>
        <p:nvSpPr>
          <p:cNvPr id="4" name="投影片編號版面配置區 3"/>
          <p:cNvSpPr>
            <a:spLocks noGrp="1"/>
          </p:cNvSpPr>
          <p:nvPr>
            <p:ph type="sldNum" sz="quarter" idx="5"/>
          </p:nvPr>
        </p:nvSpPr>
        <p:spPr/>
        <p:txBody>
          <a:bodyPr/>
          <a:lstStyle/>
          <a:p>
            <a:fld id="{3D7F0B17-20C8-4CBB-BD66-70902ADF39C6}" type="slidenum">
              <a:rPr lang="zh-CN" altLang="en-US" smtClean="0"/>
              <a:t>15</a:t>
            </a:fld>
            <a:endParaRPr lang="zh-CN" altLang="en-US"/>
          </a:p>
        </p:txBody>
      </p:sp>
    </p:spTree>
    <p:extLst>
      <p:ext uri="{BB962C8B-B14F-4D97-AF65-F5344CB8AC3E}">
        <p14:creationId xmlns:p14="http://schemas.microsoft.com/office/powerpoint/2010/main" val="1477653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B20E5624-1F33-4519-B4FF-CD2229A112AB}" type="datetimeFigureOut">
              <a:rPr lang="zh-TW" altLang="en-US" smtClean="0"/>
              <a:t>2025/4/14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5A281F1-5B8C-48C6-A2FA-031D90A5519B}" type="slidenum">
              <a:rPr lang="zh-TW" altLang="en-US" smtClean="0"/>
              <a:t>‹#›</a:t>
            </a:fld>
            <a:endParaRPr lang="zh-TW" alt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736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B20E5624-1F33-4519-B4FF-CD2229A112AB}" type="datetimeFigureOut">
              <a:rPr lang="zh-TW" altLang="en-US" smtClean="0"/>
              <a:t>2025/4/14</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15A281F1-5B8C-48C6-A2FA-031D90A5519B}" type="slidenum">
              <a:rPr lang="zh-TW" altLang="en-US" smtClean="0"/>
              <a:t>‹#›</a:t>
            </a:fld>
            <a:endParaRPr lang="zh-TW" altLang="en-US"/>
          </a:p>
        </p:txBody>
      </p:sp>
    </p:spTree>
    <p:extLst>
      <p:ext uri="{BB962C8B-B14F-4D97-AF65-F5344CB8AC3E}">
        <p14:creationId xmlns:p14="http://schemas.microsoft.com/office/powerpoint/2010/main" val="3652317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20E5624-1F33-4519-B4FF-CD2229A112AB}" type="datetimeFigureOut">
              <a:rPr lang="zh-TW" altLang="en-US" smtClean="0"/>
              <a:t>2025/4/14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5A281F1-5B8C-48C6-A2FA-031D90A5519B}" type="slidenum">
              <a:rPr lang="zh-TW" altLang="en-US" smtClean="0"/>
              <a:t>‹#›</a:t>
            </a:fld>
            <a:endParaRPr lang="zh-TW" altLang="en-US"/>
          </a:p>
        </p:txBody>
      </p:sp>
    </p:spTree>
    <p:extLst>
      <p:ext uri="{BB962C8B-B14F-4D97-AF65-F5344CB8AC3E}">
        <p14:creationId xmlns:p14="http://schemas.microsoft.com/office/powerpoint/2010/main" val="166965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20E5624-1F33-4519-B4FF-CD2229A112AB}" type="datetimeFigureOut">
              <a:rPr lang="zh-TW" altLang="en-US" smtClean="0"/>
              <a:t>2025/4/14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5A281F1-5B8C-48C6-A2FA-031D90A5519B}" type="slidenum">
              <a:rPr lang="zh-TW" altLang="en-US" smtClean="0"/>
              <a:t>‹#›</a:t>
            </a:fld>
            <a:endParaRPr lang="zh-TW" alt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44553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20E5624-1F33-4519-B4FF-CD2229A112AB}" type="datetimeFigureOut">
              <a:rPr lang="zh-TW" altLang="en-US" smtClean="0"/>
              <a:t>2025/4/14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5A281F1-5B8C-48C6-A2FA-031D90A5519B}" type="slidenum">
              <a:rPr lang="zh-TW" altLang="en-US" smtClean="0"/>
              <a:t>‹#›</a:t>
            </a:fld>
            <a:endParaRPr lang="zh-TW" altLang="en-US"/>
          </a:p>
        </p:txBody>
      </p:sp>
    </p:spTree>
    <p:extLst>
      <p:ext uri="{BB962C8B-B14F-4D97-AF65-F5344CB8AC3E}">
        <p14:creationId xmlns:p14="http://schemas.microsoft.com/office/powerpoint/2010/main" val="77994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20E5624-1F33-4519-B4FF-CD2229A112AB}" type="datetimeFigureOut">
              <a:rPr lang="zh-TW" altLang="en-US" smtClean="0"/>
              <a:t>2025/4/14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5A281F1-5B8C-48C6-A2FA-031D90A5519B}" type="slidenum">
              <a:rPr lang="zh-TW" altLang="en-US" smtClean="0"/>
              <a:t>‹#›</a:t>
            </a:fld>
            <a:endParaRPr lang="zh-TW" alt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522527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20E5624-1F33-4519-B4FF-CD2229A112AB}" type="datetimeFigureOut">
              <a:rPr lang="zh-TW" altLang="en-US" smtClean="0"/>
              <a:t>2025/4/14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5A281F1-5B8C-48C6-A2FA-031D90A5519B}" type="slidenum">
              <a:rPr lang="zh-TW" altLang="en-US" smtClean="0"/>
              <a:t>‹#›</a:t>
            </a:fld>
            <a:endParaRPr lang="zh-TW" altLang="en-US"/>
          </a:p>
        </p:txBody>
      </p:sp>
    </p:spTree>
    <p:extLst>
      <p:ext uri="{BB962C8B-B14F-4D97-AF65-F5344CB8AC3E}">
        <p14:creationId xmlns:p14="http://schemas.microsoft.com/office/powerpoint/2010/main" val="3437942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20E5624-1F33-4519-B4FF-CD2229A112AB}" type="datetimeFigureOut">
              <a:rPr lang="zh-TW" altLang="en-US" smtClean="0"/>
              <a:t>2025/4/14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5A281F1-5B8C-48C6-A2FA-031D90A5519B}" type="slidenum">
              <a:rPr lang="zh-TW" altLang="en-US" smtClean="0"/>
              <a:t>‹#›</a:t>
            </a:fld>
            <a:endParaRPr lang="zh-TW" altLang="en-US"/>
          </a:p>
        </p:txBody>
      </p:sp>
    </p:spTree>
    <p:extLst>
      <p:ext uri="{BB962C8B-B14F-4D97-AF65-F5344CB8AC3E}">
        <p14:creationId xmlns:p14="http://schemas.microsoft.com/office/powerpoint/2010/main" val="1455218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20E5624-1F33-4519-B4FF-CD2229A112AB}" type="datetimeFigureOut">
              <a:rPr lang="zh-TW" altLang="en-US" smtClean="0"/>
              <a:t>2025/4/14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5A281F1-5B8C-48C6-A2FA-031D90A5519B}" type="slidenum">
              <a:rPr lang="zh-TW" altLang="en-US" smtClean="0"/>
              <a:t>‹#›</a:t>
            </a:fld>
            <a:endParaRPr lang="zh-TW" altLang="en-US"/>
          </a:p>
        </p:txBody>
      </p:sp>
    </p:spTree>
    <p:extLst>
      <p:ext uri="{BB962C8B-B14F-4D97-AF65-F5344CB8AC3E}">
        <p14:creationId xmlns:p14="http://schemas.microsoft.com/office/powerpoint/2010/main" val="665952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
        <p:nvSpPr>
          <p:cNvPr id="15" name="图片占位符 14">
            <a:extLst>
              <a:ext uri="{FF2B5EF4-FFF2-40B4-BE49-F238E27FC236}">
                <a16:creationId xmlns:a16="http://schemas.microsoft.com/office/drawing/2014/main" id="{12B8875C-BF24-4FE9-A752-1089954BD831}"/>
              </a:ext>
            </a:extLst>
          </p:cNvPr>
          <p:cNvSpPr>
            <a:spLocks noGrp="1"/>
          </p:cNvSpPr>
          <p:nvPr>
            <p:ph type="pic" sz="quarter" idx="10"/>
          </p:nvPr>
        </p:nvSpPr>
        <p:spPr>
          <a:xfrm>
            <a:off x="3261138" y="-7830"/>
            <a:ext cx="8944218" cy="6865831"/>
          </a:xfrm>
          <a:custGeom>
            <a:avLst/>
            <a:gdLst>
              <a:gd name="connsiteX0" fmla="*/ 17770 w 8944218"/>
              <a:gd name="connsiteY0" fmla="*/ 0 h 6865831"/>
              <a:gd name="connsiteX1" fmla="*/ 4931600 w 8944218"/>
              <a:gd name="connsiteY1" fmla="*/ 0 h 6865831"/>
              <a:gd name="connsiteX2" fmla="*/ 4938378 w 8944218"/>
              <a:gd name="connsiteY2" fmla="*/ 6778 h 6865831"/>
              <a:gd name="connsiteX3" fmla="*/ 4939431 w 8944218"/>
              <a:gd name="connsiteY3" fmla="*/ 5724 h 6865831"/>
              <a:gd name="connsiteX4" fmla="*/ 4940097 w 8944218"/>
              <a:gd name="connsiteY4" fmla="*/ 6390 h 6865831"/>
              <a:gd name="connsiteX5" fmla="*/ 4946486 w 8944218"/>
              <a:gd name="connsiteY5" fmla="*/ 0 h 6865831"/>
              <a:gd name="connsiteX6" fmla="*/ 8944218 w 8944218"/>
              <a:gd name="connsiteY6" fmla="*/ 0 h 6865831"/>
              <a:gd name="connsiteX7" fmla="*/ 8944218 w 8944218"/>
              <a:gd name="connsiteY7" fmla="*/ 938217 h 6865831"/>
              <a:gd name="connsiteX8" fmla="*/ 8944218 w 8944218"/>
              <a:gd name="connsiteY8" fmla="*/ 951638 h 6865831"/>
              <a:gd name="connsiteX9" fmla="*/ 8944218 w 8944218"/>
              <a:gd name="connsiteY9" fmla="*/ 4018388 h 6865831"/>
              <a:gd name="connsiteX10" fmla="*/ 8944217 w 8944218"/>
              <a:gd name="connsiteY10" fmla="*/ 4018387 h 6865831"/>
              <a:gd name="connsiteX11" fmla="*/ 8944217 w 8944218"/>
              <a:gd name="connsiteY11" fmla="*/ 5877695 h 6865831"/>
              <a:gd name="connsiteX12" fmla="*/ 7956081 w 8944218"/>
              <a:gd name="connsiteY12" fmla="*/ 6865831 h 6865831"/>
              <a:gd name="connsiteX13" fmla="*/ 6852273 w 8944218"/>
              <a:gd name="connsiteY13" fmla="*/ 6865831 h 6865831"/>
              <a:gd name="connsiteX14" fmla="*/ 4940484 w 8944218"/>
              <a:gd name="connsiteY14" fmla="*/ 4954043 h 6865831"/>
              <a:gd name="connsiteX15" fmla="*/ 4939431 w 8944218"/>
              <a:gd name="connsiteY15" fmla="*/ 4955095 h 6865831"/>
              <a:gd name="connsiteX16" fmla="*/ 2475739 w 8944218"/>
              <a:gd name="connsiteY16" fmla="*/ 2491403 h 6865831"/>
              <a:gd name="connsiteX17" fmla="*/ 2474685 w 8944218"/>
              <a:gd name="connsiteY17" fmla="*/ 2492455 h 6865831"/>
              <a:gd name="connsiteX18" fmla="*/ 0 w 8944218"/>
              <a:gd name="connsiteY18" fmla="*/ 17770 h 68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44218" h="6865831">
                <a:moveTo>
                  <a:pt x="17770" y="0"/>
                </a:moveTo>
                <a:lnTo>
                  <a:pt x="4931600" y="0"/>
                </a:lnTo>
                <a:lnTo>
                  <a:pt x="4938378" y="6778"/>
                </a:lnTo>
                <a:lnTo>
                  <a:pt x="4939431" y="5724"/>
                </a:lnTo>
                <a:lnTo>
                  <a:pt x="4940097" y="6390"/>
                </a:lnTo>
                <a:lnTo>
                  <a:pt x="4946486" y="0"/>
                </a:lnTo>
                <a:lnTo>
                  <a:pt x="8944218" y="0"/>
                </a:lnTo>
                <a:lnTo>
                  <a:pt x="8944218" y="938217"/>
                </a:lnTo>
                <a:lnTo>
                  <a:pt x="8944218" y="951638"/>
                </a:lnTo>
                <a:lnTo>
                  <a:pt x="8944218" y="4018388"/>
                </a:lnTo>
                <a:lnTo>
                  <a:pt x="8944217" y="4018387"/>
                </a:lnTo>
                <a:lnTo>
                  <a:pt x="8944217" y="5877695"/>
                </a:lnTo>
                <a:lnTo>
                  <a:pt x="7956081" y="6865831"/>
                </a:lnTo>
                <a:lnTo>
                  <a:pt x="6852273" y="6865831"/>
                </a:lnTo>
                <a:lnTo>
                  <a:pt x="4940484" y="4954043"/>
                </a:lnTo>
                <a:lnTo>
                  <a:pt x="4939431" y="4955095"/>
                </a:lnTo>
                <a:lnTo>
                  <a:pt x="2475739" y="2491403"/>
                </a:lnTo>
                <a:lnTo>
                  <a:pt x="2474685" y="2492455"/>
                </a:lnTo>
                <a:lnTo>
                  <a:pt x="0" y="17770"/>
                </a:lnTo>
                <a:close/>
              </a:path>
            </a:pathLst>
          </a:custGeom>
        </p:spPr>
        <p:txBody>
          <a:bodyPr wrap="square">
            <a:noAutofit/>
          </a:bodyPr>
          <a:lstStyle/>
          <a:p>
            <a:endParaRPr lang="zh-CN" altLang="en-US"/>
          </a:p>
        </p:txBody>
      </p:sp>
      <p:sp>
        <p:nvSpPr>
          <p:cNvPr id="2" name="投影片編號版面配置區 2">
            <a:extLst>
              <a:ext uri="{FF2B5EF4-FFF2-40B4-BE49-F238E27FC236}">
                <a16:creationId xmlns:a16="http://schemas.microsoft.com/office/drawing/2014/main" id="{AFB94C21-D708-57B8-5A6A-B3D1860B23A0}"/>
              </a:ext>
            </a:extLst>
          </p:cNvPr>
          <p:cNvSpPr>
            <a:spLocks noGrp="1"/>
          </p:cNvSpPr>
          <p:nvPr>
            <p:ph type="sldNum" sz="quarter" idx="4"/>
          </p:nvPr>
        </p:nvSpPr>
        <p:spPr>
          <a:xfrm>
            <a:off x="9214104" y="6348476"/>
            <a:ext cx="2743200" cy="365125"/>
          </a:xfrm>
          <a:prstGeom prst="rect">
            <a:avLst/>
          </a:prstGeom>
        </p:spPr>
        <p:txBody>
          <a:bodyPr/>
          <a:lstStyle>
            <a:lvl1pPr algn="r">
              <a:defRPr>
                <a:solidFill>
                  <a:schemeClr val="accent6">
                    <a:lumMod val="50000"/>
                  </a:schemeClr>
                </a:solidFill>
              </a:defRPr>
            </a:lvl1pPr>
          </a:lstStyle>
          <a:p>
            <a:fld id="{79605296-3ABF-435C-8036-E71F96C96A01}" type="slidenum">
              <a:rPr lang="zh-CN" altLang="en-US" smtClean="0"/>
              <a:pPr/>
              <a:t>‹#›</a:t>
            </a:fld>
            <a:endParaRPr lang="zh-CN" altLang="en-US" dirty="0"/>
          </a:p>
        </p:txBody>
      </p:sp>
      <p:pic>
        <p:nvPicPr>
          <p:cNvPr id="3" name="圖片 2">
            <a:extLst>
              <a:ext uri="{FF2B5EF4-FFF2-40B4-BE49-F238E27FC236}">
                <a16:creationId xmlns:a16="http://schemas.microsoft.com/office/drawing/2014/main" id="{A3EC7452-2CB4-A381-E889-3A2963A98E96}"/>
              </a:ext>
            </a:extLst>
          </p:cNvPr>
          <p:cNvPicPr>
            <a:picLocks noChangeAspect="1"/>
          </p:cNvPicPr>
          <p:nvPr userDrawn="1"/>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t="-1830"/>
          <a:stretch/>
        </p:blipFill>
        <p:spPr>
          <a:xfrm>
            <a:off x="10508704" y="-5405"/>
            <a:ext cx="1448869" cy="1654962"/>
          </a:xfrm>
          <a:prstGeom prst="rect">
            <a:avLst/>
          </a:prstGeom>
        </p:spPr>
      </p:pic>
    </p:spTree>
    <p:extLst>
      <p:ext uri="{BB962C8B-B14F-4D97-AF65-F5344CB8AC3E}">
        <p14:creationId xmlns:p14="http://schemas.microsoft.com/office/powerpoint/2010/main" val="4047153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20E5624-1F33-4519-B4FF-CD2229A112AB}" type="datetimeFigureOut">
              <a:rPr lang="zh-TW" altLang="en-US" smtClean="0"/>
              <a:t>2025/4/14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5A281F1-5B8C-48C6-A2FA-031D90A5519B}" type="slidenum">
              <a:rPr lang="zh-TW" altLang="en-US" smtClean="0"/>
              <a:t>‹#›</a:t>
            </a:fld>
            <a:endParaRPr lang="zh-TW" altLang="en-US"/>
          </a:p>
        </p:txBody>
      </p:sp>
    </p:spTree>
    <p:extLst>
      <p:ext uri="{BB962C8B-B14F-4D97-AF65-F5344CB8AC3E}">
        <p14:creationId xmlns:p14="http://schemas.microsoft.com/office/powerpoint/2010/main" val="3742545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20E5624-1F33-4519-B4FF-CD2229A112AB}" type="datetimeFigureOut">
              <a:rPr lang="zh-TW" altLang="en-US" smtClean="0"/>
              <a:t>2025/4/14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5A281F1-5B8C-48C6-A2FA-031D90A5519B}" type="slidenum">
              <a:rPr lang="zh-TW" altLang="en-US" smtClean="0"/>
              <a:t>‹#›</a:t>
            </a:fld>
            <a:endParaRPr lang="zh-TW" altLang="en-US"/>
          </a:p>
        </p:txBody>
      </p:sp>
    </p:spTree>
    <p:extLst>
      <p:ext uri="{BB962C8B-B14F-4D97-AF65-F5344CB8AC3E}">
        <p14:creationId xmlns:p14="http://schemas.microsoft.com/office/powerpoint/2010/main" val="2064409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20E5624-1F33-4519-B4FF-CD2229A112AB}" type="datetimeFigureOut">
              <a:rPr lang="zh-TW" altLang="en-US" smtClean="0"/>
              <a:t>2025/4/14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5A281F1-5B8C-48C6-A2FA-031D90A5519B}" type="slidenum">
              <a:rPr lang="zh-TW" altLang="en-US" smtClean="0"/>
              <a:t>‹#›</a:t>
            </a:fld>
            <a:endParaRPr lang="zh-TW" altLang="en-US"/>
          </a:p>
        </p:txBody>
      </p:sp>
    </p:spTree>
    <p:extLst>
      <p:ext uri="{BB962C8B-B14F-4D97-AF65-F5344CB8AC3E}">
        <p14:creationId xmlns:p14="http://schemas.microsoft.com/office/powerpoint/2010/main" val="1487719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20E5624-1F33-4519-B4FF-CD2229A112AB}" type="datetimeFigureOut">
              <a:rPr lang="zh-TW" altLang="en-US" smtClean="0"/>
              <a:t>2025/4/14</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15A281F1-5B8C-48C6-A2FA-031D90A5519B}" type="slidenum">
              <a:rPr lang="zh-TW" altLang="en-US" smtClean="0"/>
              <a:t>‹#›</a:t>
            </a:fld>
            <a:endParaRPr lang="zh-TW" altLang="en-US"/>
          </a:p>
        </p:txBody>
      </p:sp>
    </p:spTree>
    <p:extLst>
      <p:ext uri="{BB962C8B-B14F-4D97-AF65-F5344CB8AC3E}">
        <p14:creationId xmlns:p14="http://schemas.microsoft.com/office/powerpoint/2010/main" val="1472752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20E5624-1F33-4519-B4FF-CD2229A112AB}" type="datetimeFigureOut">
              <a:rPr lang="zh-TW" altLang="en-US" smtClean="0"/>
              <a:t>2025/4/14</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15A281F1-5B8C-48C6-A2FA-031D90A5519B}" type="slidenum">
              <a:rPr lang="zh-TW" altLang="en-US" smtClean="0"/>
              <a:t>‹#›</a:t>
            </a:fld>
            <a:endParaRPr lang="zh-TW" altLang="en-US"/>
          </a:p>
        </p:txBody>
      </p:sp>
    </p:spTree>
    <p:extLst>
      <p:ext uri="{BB962C8B-B14F-4D97-AF65-F5344CB8AC3E}">
        <p14:creationId xmlns:p14="http://schemas.microsoft.com/office/powerpoint/2010/main" val="46915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0E5624-1F33-4519-B4FF-CD2229A112AB}" type="datetimeFigureOut">
              <a:rPr lang="zh-TW" altLang="en-US" smtClean="0"/>
              <a:t>2025/4/14</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15A281F1-5B8C-48C6-A2FA-031D90A5519B}" type="slidenum">
              <a:rPr lang="zh-TW" altLang="en-US" smtClean="0"/>
              <a:t>‹#›</a:t>
            </a:fld>
            <a:endParaRPr lang="zh-TW" altLang="en-US"/>
          </a:p>
        </p:txBody>
      </p:sp>
    </p:spTree>
    <p:extLst>
      <p:ext uri="{BB962C8B-B14F-4D97-AF65-F5344CB8AC3E}">
        <p14:creationId xmlns:p14="http://schemas.microsoft.com/office/powerpoint/2010/main" val="3702810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20E5624-1F33-4519-B4FF-CD2229A112AB}" type="datetimeFigureOut">
              <a:rPr lang="zh-TW" altLang="en-US" smtClean="0"/>
              <a:t>2025/4/14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5A281F1-5B8C-48C6-A2FA-031D90A5519B}" type="slidenum">
              <a:rPr lang="zh-TW" altLang="en-US" smtClean="0"/>
              <a:t>‹#›</a:t>
            </a:fld>
            <a:endParaRPr lang="zh-TW" altLang="en-US"/>
          </a:p>
        </p:txBody>
      </p:sp>
    </p:spTree>
    <p:extLst>
      <p:ext uri="{BB962C8B-B14F-4D97-AF65-F5344CB8AC3E}">
        <p14:creationId xmlns:p14="http://schemas.microsoft.com/office/powerpoint/2010/main" val="2666524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20E5624-1F33-4519-B4FF-CD2229A112AB}" type="datetimeFigureOut">
              <a:rPr lang="zh-TW" altLang="en-US" smtClean="0"/>
              <a:t>2025/4/14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5A281F1-5B8C-48C6-A2FA-031D90A5519B}" type="slidenum">
              <a:rPr lang="zh-TW" altLang="en-US" smtClean="0"/>
              <a:t>‹#›</a:t>
            </a:fld>
            <a:endParaRPr lang="zh-TW" altLang="en-US"/>
          </a:p>
        </p:txBody>
      </p:sp>
    </p:spTree>
    <p:extLst>
      <p:ext uri="{BB962C8B-B14F-4D97-AF65-F5344CB8AC3E}">
        <p14:creationId xmlns:p14="http://schemas.microsoft.com/office/powerpoint/2010/main" val="1679510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20E5624-1F33-4519-B4FF-CD2229A112AB}" type="datetimeFigureOut">
              <a:rPr lang="zh-TW" altLang="en-US" smtClean="0"/>
              <a:t>2025/4/14</a:t>
            </a:fld>
            <a:endParaRPr lang="zh-TW" alt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zh-TW" alt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15A281F1-5B8C-48C6-A2FA-031D90A5519B}" type="slidenum">
              <a:rPr lang="zh-TW" altLang="en-US" smtClean="0"/>
              <a:t>‹#›</a:t>
            </a:fld>
            <a:endParaRPr lang="zh-TW" altLang="en-US"/>
          </a:p>
        </p:txBody>
      </p:sp>
    </p:spTree>
    <p:extLst>
      <p:ext uri="{BB962C8B-B14F-4D97-AF65-F5344CB8AC3E}">
        <p14:creationId xmlns:p14="http://schemas.microsoft.com/office/powerpoint/2010/main" val="156818383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TOSHIBA%20EXT/&#28331;&#23460;&#27683;&#39636;&#30436;&#26597;/2024&#30899;&#30436;&#26597;&#22577;&#21578;/2023&#24180;&#28331;&#23460;&#27683;&#39636;&#30436;&#26597;&#22577;&#21578;&#26360;.pdf" TargetMode="External"/><Relationship Id="rId2" Type="http://schemas.openxmlformats.org/officeDocument/2006/relationships/hyperlink" Target="../../../../TOSHIBA%20EXT/&#28331;&#23460;&#27683;&#39636;&#30436;&#26597;/2023&#30899;&#30436;&#26597;&#22577;&#21578;/&#28331;&#23460;&#27683;&#39636;&#30436;&#26597;&#28165;&#20874;-&#38534;&#33288;&#20919;&#20941;20231120(&#26368;&#32066;&#30906;&#35469;).xlsx"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hyperlink" Target="&#20316;&#26989;&#27969;&#31243;/20240423-131400.mp4" TargetMode="External"/><Relationship Id="rId3" Type="http://schemas.openxmlformats.org/officeDocument/2006/relationships/hyperlink" Target="&#20316;&#26989;&#27969;&#31243;/&#20837;&#24235;&#20316;&#26989;2.mp4" TargetMode="External"/><Relationship Id="rId7" Type="http://schemas.openxmlformats.org/officeDocument/2006/relationships/image" Target="../media/image24.jpeg"/><Relationship Id="rId12" Type="http://schemas.openxmlformats.org/officeDocument/2006/relationships/hyperlink" Target="&#20316;&#26989;&#27969;&#31243;/20240423-092010.mp4"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6.jpeg"/><Relationship Id="rId5" Type="http://schemas.openxmlformats.org/officeDocument/2006/relationships/image" Target="../media/image22.jpeg"/><Relationship Id="rId10" Type="http://schemas.openxmlformats.org/officeDocument/2006/relationships/hyperlink" Target="&#20316;&#26989;&#27969;&#31243;/&#20837;&#24235;&#20316;&#26989;1.mp4" TargetMode="External"/><Relationship Id="rId4" Type="http://schemas.openxmlformats.org/officeDocument/2006/relationships/image" Target="../media/image21.jpeg"/><Relationship Id="rId9"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1.png"/><Relationship Id="rId3" Type="http://schemas.openxmlformats.org/officeDocument/2006/relationships/image" Target="../media/image35.jpeg"/><Relationship Id="rId7" Type="http://schemas.openxmlformats.org/officeDocument/2006/relationships/image" Target="../media/image38.png"/><Relationship Id="rId12" Type="http://schemas.microsoft.com/office/2007/relationships/hdphoto" Target="../media/hdphoto3.wdp"/><Relationship Id="rId2" Type="http://schemas.openxmlformats.org/officeDocument/2006/relationships/notesSlide" Target="../notesSlides/notesSlide11.xml"/><Relationship Id="rId16" Type="http://schemas.openxmlformats.org/officeDocument/2006/relationships/image" Target="../media/image43.tmp"/><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40.png"/><Relationship Id="rId5" Type="http://schemas.openxmlformats.org/officeDocument/2006/relationships/image" Target="../media/image21.jpeg"/><Relationship Id="rId15" Type="http://schemas.openxmlformats.org/officeDocument/2006/relationships/image" Target="../media/image42.jpeg"/><Relationship Id="rId10" Type="http://schemas.microsoft.com/office/2007/relationships/hdphoto" Target="../media/hdphoto2.wdp"/><Relationship Id="rId4" Type="http://schemas.openxmlformats.org/officeDocument/2006/relationships/image" Target="../media/image36.jpeg"/><Relationship Id="rId9" Type="http://schemas.openxmlformats.org/officeDocument/2006/relationships/image" Target="../media/image39.png"/><Relationship Id="rId1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53.png"/><Relationship Id="rId26" Type="http://schemas.openxmlformats.org/officeDocument/2006/relationships/customXml" Target="../ink/ink11.xml"/><Relationship Id="rId3" Type="http://schemas.openxmlformats.org/officeDocument/2006/relationships/image" Target="../media/image48.png"/><Relationship Id="rId21" Type="http://schemas.openxmlformats.org/officeDocument/2006/relationships/customXml" Target="../ink/ink8.xml"/><Relationship Id="rId7" Type="http://schemas.openxmlformats.org/officeDocument/2006/relationships/image" Target="../media/image47.png"/><Relationship Id="rId12" Type="http://schemas.openxmlformats.org/officeDocument/2006/relationships/image" Target="../media/image50.png"/><Relationship Id="rId17" Type="http://schemas.openxmlformats.org/officeDocument/2006/relationships/image" Target="../media/image530.png"/><Relationship Id="rId25" Type="http://schemas.openxmlformats.org/officeDocument/2006/relationships/customXml" Target="../ink/ink10.xml"/><Relationship Id="rId33" Type="http://schemas.openxmlformats.org/officeDocument/2006/relationships/image" Target="../media/image54.png"/><Relationship Id="rId2" Type="http://schemas.openxmlformats.org/officeDocument/2006/relationships/notesSlide" Target="../notesSlides/notesSlide13.xml"/><Relationship Id="rId16" Type="http://schemas.openxmlformats.org/officeDocument/2006/relationships/customXml" Target="../ink/ink6.xml"/><Relationship Id="rId20" Type="http://schemas.openxmlformats.org/officeDocument/2006/relationships/image" Target="../media/image550.png"/><Relationship Id="rId29" Type="http://schemas.openxmlformats.org/officeDocument/2006/relationships/customXml" Target="../ink/ink13.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49.png"/><Relationship Id="rId24" Type="http://schemas.openxmlformats.org/officeDocument/2006/relationships/image" Target="../media/image570.png"/><Relationship Id="rId32" Type="http://schemas.openxmlformats.org/officeDocument/2006/relationships/customXml" Target="../ink/ink16.xml"/><Relationship Id="rId5" Type="http://schemas.openxmlformats.org/officeDocument/2006/relationships/image" Target="../media/image460.png"/><Relationship Id="rId15" Type="http://schemas.openxmlformats.org/officeDocument/2006/relationships/image" Target="../media/image52.png"/><Relationship Id="rId23" Type="http://schemas.openxmlformats.org/officeDocument/2006/relationships/customXml" Target="../ink/ink9.xml"/><Relationship Id="rId28" Type="http://schemas.openxmlformats.org/officeDocument/2006/relationships/customXml" Target="../ink/ink12.xml"/><Relationship Id="rId10" Type="http://schemas.openxmlformats.org/officeDocument/2006/relationships/customXml" Target="../ink/ink4.xml"/><Relationship Id="rId19" Type="http://schemas.openxmlformats.org/officeDocument/2006/relationships/customXml" Target="../ink/ink7.xml"/><Relationship Id="rId31" Type="http://schemas.openxmlformats.org/officeDocument/2006/relationships/customXml" Target="../ink/ink15.xml"/><Relationship Id="rId4" Type="http://schemas.openxmlformats.org/officeDocument/2006/relationships/customXml" Target="../ink/ink1.xml"/><Relationship Id="rId9" Type="http://schemas.openxmlformats.org/officeDocument/2006/relationships/image" Target="../media/image480.png"/><Relationship Id="rId14" Type="http://schemas.openxmlformats.org/officeDocument/2006/relationships/customXml" Target="../ink/ink5.xml"/><Relationship Id="rId22" Type="http://schemas.openxmlformats.org/officeDocument/2006/relationships/image" Target="../media/image560.png"/><Relationship Id="rId27" Type="http://schemas.openxmlformats.org/officeDocument/2006/relationships/image" Target="../media/image580.png"/><Relationship Id="rId30" Type="http://schemas.openxmlformats.org/officeDocument/2006/relationships/customXml" Target="../ink/ink14.xml"/><Relationship Id="rId8" Type="http://schemas.openxmlformats.org/officeDocument/2006/relationships/customXml" Target="../ink/ink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59.pn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1.jpe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64.jpg"/><Relationship Id="rId5" Type="http://schemas.openxmlformats.org/officeDocument/2006/relationships/diagramLayout" Target="../diagrams/layout1.xml"/><Relationship Id="rId10" Type="http://schemas.openxmlformats.org/officeDocument/2006/relationships/image" Target="../media/image63.jpg"/><Relationship Id="rId4" Type="http://schemas.openxmlformats.org/officeDocument/2006/relationships/diagramData" Target="../diagrams/data1.xml"/><Relationship Id="rId9" Type="http://schemas.openxmlformats.org/officeDocument/2006/relationships/image" Target="../media/image62.jp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31680;&#33021;&#27161;&#31487;&#30003;&#35531;/&#36039;&#26009;&#29031;&#29255;/&#36880;&#26178;&#38651;&#20729;.jpg"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7.jp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70.jp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72.jp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hyperlink" Target="https://www.instagram.com/reel/C-eoeHCvOHd/?utm_source=ig_web_copy_link&amp;igsh=MzRlODBiNWFlZA=="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1.jpeg"/><Relationship Id="rId5" Type="http://schemas.openxmlformats.org/officeDocument/2006/relationships/image" Target="../media/image75.jpe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hyperlink" Target="&#20840;&#29699;&#39135;&#21697;&#24037;&#26989;&#24066;&#22580;&#30332;&#23637;&#28507;&#21147;(&#31777;&#22577;&#38468;&#20214;).pdf"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tmp"/></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B0A32B-1880-858B-0E9A-4949ABD07550}"/>
              </a:ext>
            </a:extLst>
          </p:cNvPr>
          <p:cNvSpPr>
            <a:spLocks noGrp="1"/>
          </p:cNvSpPr>
          <p:nvPr>
            <p:ph type="ctrTitle"/>
          </p:nvPr>
        </p:nvSpPr>
        <p:spPr>
          <a:xfrm>
            <a:off x="684212" y="685799"/>
            <a:ext cx="8810662" cy="2089299"/>
          </a:xfrm>
        </p:spPr>
        <p:txBody>
          <a:bodyPr/>
          <a:lstStyle/>
          <a:p>
            <a:br>
              <a:rPr lang="en-US" altLang="zh-TW" dirty="0"/>
            </a:br>
            <a:r>
              <a:rPr lang="zh-TW" altLang="en-US" b="1" dirty="0">
                <a:latin typeface="+mj-ea"/>
              </a:rPr>
              <a:t>綠色冷鏈共創</a:t>
            </a:r>
            <a:r>
              <a:rPr lang="en-US" altLang="zh-TW" b="1" dirty="0">
                <a:latin typeface="+mj-ea"/>
              </a:rPr>
              <a:t>:</a:t>
            </a:r>
            <a:r>
              <a:rPr lang="zh-TW" altLang="en-US" b="1" dirty="0">
                <a:latin typeface="+mj-ea"/>
              </a:rPr>
              <a:t>減碳與永續實踐</a:t>
            </a:r>
          </a:p>
        </p:txBody>
      </p:sp>
      <p:sp>
        <p:nvSpPr>
          <p:cNvPr id="3" name="副標題 2">
            <a:extLst>
              <a:ext uri="{FF2B5EF4-FFF2-40B4-BE49-F238E27FC236}">
                <a16:creationId xmlns:a16="http://schemas.microsoft.com/office/drawing/2014/main" id="{A8F2F3F9-F0BA-AFB0-BF5F-8749C872CFD8}"/>
              </a:ext>
            </a:extLst>
          </p:cNvPr>
          <p:cNvSpPr>
            <a:spLocks noGrp="1"/>
          </p:cNvSpPr>
          <p:nvPr>
            <p:ph type="subTitle" idx="1"/>
          </p:nvPr>
        </p:nvSpPr>
        <p:spPr>
          <a:xfrm>
            <a:off x="684212" y="2961365"/>
            <a:ext cx="7162616" cy="1947333"/>
          </a:xfrm>
        </p:spPr>
        <p:txBody>
          <a:bodyPr>
            <a:normAutofit/>
          </a:bodyPr>
          <a:lstStyle/>
          <a:p>
            <a:r>
              <a:rPr lang="zh-TW" altLang="en-US" sz="3600" dirty="0">
                <a:solidFill>
                  <a:schemeClr val="tx1"/>
                </a:solidFill>
              </a:rPr>
              <a:t>               </a:t>
            </a:r>
            <a:r>
              <a:rPr lang="zh-TW" altLang="en-US" sz="3600" b="1" dirty="0">
                <a:solidFill>
                  <a:schemeClr val="tx1"/>
                </a:solidFill>
                <a:latin typeface="+mj-ea"/>
                <a:ea typeface="+mj-ea"/>
              </a:rPr>
              <a:t>隆興冷凍廠</a:t>
            </a:r>
            <a:r>
              <a:rPr lang="en-US" altLang="zh-TW" sz="3600" b="1" dirty="0">
                <a:solidFill>
                  <a:schemeClr val="tx1"/>
                </a:solidFill>
                <a:latin typeface="+mj-ea"/>
                <a:ea typeface="+mj-ea"/>
              </a:rPr>
              <a:t>-</a:t>
            </a:r>
            <a:r>
              <a:rPr lang="zh-TW" altLang="en-US" sz="3600" b="1" dirty="0">
                <a:solidFill>
                  <a:schemeClr val="tx1"/>
                </a:solidFill>
                <a:latin typeface="+mj-ea"/>
                <a:ea typeface="+mj-ea"/>
              </a:rPr>
              <a:t>減碳經驗</a:t>
            </a:r>
            <a:endParaRPr lang="en-US" altLang="zh-TW" sz="3600" b="1" dirty="0">
              <a:solidFill>
                <a:schemeClr val="tx1"/>
              </a:solidFill>
              <a:latin typeface="+mj-ea"/>
              <a:ea typeface="+mj-ea"/>
            </a:endParaRPr>
          </a:p>
          <a:p>
            <a:r>
              <a:rPr lang="zh-TW" altLang="en-US" sz="3600" b="1" dirty="0">
                <a:solidFill>
                  <a:schemeClr val="tx1"/>
                </a:solidFill>
                <a:latin typeface="+mj-ea"/>
                <a:ea typeface="+mj-ea"/>
              </a:rPr>
              <a:t>                 計畫主持人 </a:t>
            </a:r>
            <a:r>
              <a:rPr lang="en-US" altLang="zh-TW" sz="3600" b="1" dirty="0">
                <a:solidFill>
                  <a:schemeClr val="tx1"/>
                </a:solidFill>
                <a:latin typeface="+mj-ea"/>
                <a:ea typeface="+mj-ea"/>
              </a:rPr>
              <a:t>:</a:t>
            </a:r>
            <a:r>
              <a:rPr lang="zh-TW" altLang="en-US" sz="3600" b="1" dirty="0">
                <a:solidFill>
                  <a:schemeClr val="tx1"/>
                </a:solidFill>
                <a:latin typeface="+mj-ea"/>
                <a:ea typeface="+mj-ea"/>
              </a:rPr>
              <a:t>周和忠</a:t>
            </a:r>
          </a:p>
        </p:txBody>
      </p:sp>
    </p:spTree>
    <p:extLst>
      <p:ext uri="{BB962C8B-B14F-4D97-AF65-F5344CB8AC3E}">
        <p14:creationId xmlns:p14="http://schemas.microsoft.com/office/powerpoint/2010/main" val="2121279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C5E1B14-E9E7-62D2-1227-F9FD5253CE05}"/>
              </a:ext>
            </a:extLst>
          </p:cNvPr>
          <p:cNvSpPr/>
          <p:nvPr/>
        </p:nvSpPr>
        <p:spPr>
          <a:xfrm>
            <a:off x="304610" y="272447"/>
            <a:ext cx="3884617" cy="400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a:lnSpc>
                <a:spcPct val="115000"/>
              </a:lnSpc>
            </a:pPr>
            <a:r>
              <a:rPr lang="en-US" altLang="zh-TW" sz="2000" b="1" dirty="0">
                <a:latin typeface="微软雅黑" panose="020B0503020204020204" pitchFamily="34" charset="-122"/>
                <a:ea typeface="微软雅黑" panose="020B0503020204020204" pitchFamily="34" charset="-122"/>
              </a:rPr>
              <a:t>02.</a:t>
            </a:r>
            <a:r>
              <a:rPr lang="zh-TW" altLang="zh-TW" sz="2000" b="1" dirty="0">
                <a:latin typeface="微软雅黑" panose="020B0503020204020204" pitchFamily="34" charset="-122"/>
                <a:ea typeface="微软雅黑" panose="020B0503020204020204" pitchFamily="34" charset="-122"/>
              </a:rPr>
              <a:t>國內外產業現況及機會</a:t>
            </a:r>
          </a:p>
        </p:txBody>
      </p:sp>
      <p:sp>
        <p:nvSpPr>
          <p:cNvPr id="4" name="文字方塊 3">
            <a:extLst>
              <a:ext uri="{FF2B5EF4-FFF2-40B4-BE49-F238E27FC236}">
                <a16:creationId xmlns:a16="http://schemas.microsoft.com/office/drawing/2014/main" id="{E6EC5A04-ED1E-C8A1-5D87-59195B40FB67}"/>
              </a:ext>
            </a:extLst>
          </p:cNvPr>
          <p:cNvSpPr txBox="1"/>
          <p:nvPr/>
        </p:nvSpPr>
        <p:spPr>
          <a:xfrm>
            <a:off x="595023" y="1110596"/>
            <a:ext cx="7595376" cy="416653"/>
          </a:xfrm>
          <a:prstGeom prst="rect">
            <a:avLst/>
          </a:prstGeom>
          <a:solidFill>
            <a:srgbClr val="00B050"/>
          </a:solidFill>
        </p:spPr>
        <p:txBody>
          <a:bodyPr wrap="square">
            <a:spAutoFit/>
          </a:bodyPr>
          <a:lstStyle/>
          <a:p>
            <a:pPr lvl="0" eaLnBrk="0">
              <a:lnSpc>
                <a:spcPct val="115000"/>
              </a:lnSpc>
              <a:spcBef>
                <a:spcPts val="180"/>
              </a:spcBef>
            </a:pPr>
            <a:r>
              <a:rPr lang="zh-TW" altLang="zh-TW" sz="2000" b="1" dirty="0">
                <a:solidFill>
                  <a:schemeClr val="bg1"/>
                </a:solidFill>
                <a:latin typeface="微軟正黑體" panose="020B0604030504040204" pitchFamily="34" charset="-120"/>
                <a:ea typeface="微軟正黑體" panose="020B0604030504040204" pitchFamily="34" charset="-120"/>
              </a:rPr>
              <a:t>「第三期溫室氣體階段管制目標草案」 </a:t>
            </a:r>
            <a:r>
              <a:rPr lang="en-US" altLang="zh-TW" sz="2000" b="1" dirty="0">
                <a:solidFill>
                  <a:schemeClr val="bg1"/>
                </a:solidFill>
                <a:latin typeface="微軟正黑體" panose="020B0604030504040204" pitchFamily="34" charset="-120"/>
                <a:ea typeface="微軟正黑體" panose="020B0604030504040204" pitchFamily="34" charset="-120"/>
              </a:rPr>
              <a:t>2030</a:t>
            </a:r>
            <a:r>
              <a:rPr lang="zh-TW" altLang="zh-TW" sz="2000" b="1" dirty="0">
                <a:solidFill>
                  <a:schemeClr val="bg1"/>
                </a:solidFill>
                <a:latin typeface="微軟正黑體" panose="020B0604030504040204" pitchFamily="34" charset="-120"/>
                <a:ea typeface="微軟正黑體" panose="020B0604030504040204" pitchFamily="34" charset="-120"/>
              </a:rPr>
              <a:t>年減碳目標最高</a:t>
            </a:r>
            <a:r>
              <a:rPr lang="en-US" altLang="zh-TW" sz="2000" b="1" dirty="0">
                <a:solidFill>
                  <a:schemeClr val="bg1"/>
                </a:solidFill>
                <a:latin typeface="微軟正黑體" panose="020B0604030504040204" pitchFamily="34" charset="-120"/>
                <a:ea typeface="微軟正黑體" panose="020B0604030504040204" pitchFamily="34" charset="-120"/>
              </a:rPr>
              <a:t>30%</a:t>
            </a:r>
            <a:endParaRPr lang="zh-TW" altLang="zh-TW" sz="2000" b="1" dirty="0">
              <a:solidFill>
                <a:schemeClr val="bg1"/>
              </a:solidFill>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62DF14B6-CF2C-22B3-B9B3-9B553F53786E}"/>
              </a:ext>
            </a:extLst>
          </p:cNvPr>
          <p:cNvSpPr txBox="1"/>
          <p:nvPr/>
        </p:nvSpPr>
        <p:spPr>
          <a:xfrm>
            <a:off x="627728" y="1663022"/>
            <a:ext cx="7595378" cy="1939826"/>
          </a:xfrm>
          <a:prstGeom prst="rect">
            <a:avLst/>
          </a:prstGeom>
          <a:noFill/>
        </p:spPr>
        <p:txBody>
          <a:bodyPr wrap="square">
            <a:spAutoFit/>
          </a:bodyPr>
          <a:lstStyle/>
          <a:p>
            <a:pPr indent="285115" algn="just">
              <a:lnSpc>
                <a:spcPct val="150000"/>
              </a:lnSpc>
              <a:spcAft>
                <a:spcPts val="1200"/>
              </a:spcAft>
            </a:pPr>
            <a:r>
              <a:rPr lang="zh-TW" altLang="zh-TW" sz="1600" b="1" dirty="0">
                <a:solidFill>
                  <a:srgbClr val="FF0000"/>
                </a:solidFill>
                <a:highlight>
                  <a:srgbClr val="FFFF00"/>
                </a:highlight>
                <a:ea typeface="微軟正黑體" panose="020B0604030504040204" pitchFamily="34" charset="-120"/>
                <a:cs typeface="Times New Roman" panose="02020603050405020304" pitchFamily="18" charset="0"/>
              </a:rPr>
              <a:t>環境部宣布擴大碳盤查對象，預估新增五百家企業、兩萬間門市要在</a:t>
            </a:r>
            <a:r>
              <a:rPr lang="en-US" altLang="zh-TW" sz="1600" b="1" dirty="0">
                <a:solidFill>
                  <a:srgbClr val="FF0000"/>
                </a:solidFill>
                <a:highlight>
                  <a:srgbClr val="FFFF00"/>
                </a:highlight>
                <a:ea typeface="微軟正黑體" panose="020B0604030504040204" pitchFamily="34" charset="-120"/>
                <a:cs typeface="Times New Roman" panose="02020603050405020304" pitchFamily="18" charset="0"/>
              </a:rPr>
              <a:t>2026</a:t>
            </a:r>
            <a:r>
              <a:rPr lang="zh-TW" altLang="zh-TW" sz="1600" b="1" dirty="0">
                <a:solidFill>
                  <a:srgbClr val="FF0000"/>
                </a:solidFill>
                <a:highlight>
                  <a:srgbClr val="FFFF00"/>
                </a:highlight>
                <a:ea typeface="微軟正黑體" panose="020B0604030504040204" pitchFamily="34" charset="-120"/>
                <a:cs typeface="Times New Roman" panose="02020603050405020304" pitchFamily="18" charset="0"/>
              </a:rPr>
              <a:t>年</a:t>
            </a:r>
            <a:r>
              <a:rPr lang="en-US" altLang="zh-TW" sz="1600" b="1" dirty="0">
                <a:solidFill>
                  <a:srgbClr val="FF0000"/>
                </a:solidFill>
                <a:highlight>
                  <a:srgbClr val="FFFF00"/>
                </a:highlight>
                <a:ea typeface="微軟正黑體" panose="020B0604030504040204" pitchFamily="34" charset="-120"/>
                <a:cs typeface="Times New Roman" panose="02020603050405020304" pitchFamily="18" charset="0"/>
              </a:rPr>
              <a:t>4</a:t>
            </a:r>
            <a:r>
              <a:rPr lang="zh-TW" altLang="zh-TW" sz="1600" b="1" dirty="0">
                <a:solidFill>
                  <a:srgbClr val="FF0000"/>
                </a:solidFill>
                <a:highlight>
                  <a:srgbClr val="FFFF00"/>
                </a:highlight>
                <a:ea typeface="微軟正黑體" panose="020B0604030504040204" pitchFamily="34" charset="-120"/>
                <a:cs typeface="Times New Roman" panose="02020603050405020304" pitchFamily="18" charset="0"/>
              </a:rPr>
              <a:t>月完成前一年的排放量登錄，未完成的要罰款。</a:t>
            </a:r>
            <a:r>
              <a:rPr lang="zh-TW" altLang="zh-TW" sz="1600" b="1" dirty="0">
                <a:ea typeface="微軟正黑體" panose="020B0604030504040204" pitchFamily="34" charset="-120"/>
                <a:cs typeface="Times New Roman" panose="02020603050405020304" pitchFamily="18" charset="0"/>
              </a:rPr>
              <a:t>除了已納管的製造業碳排大戶，</a:t>
            </a:r>
            <a:r>
              <a:rPr lang="zh-TW" altLang="zh-TW" sz="1600" b="1" dirty="0">
                <a:solidFill>
                  <a:srgbClr val="FF0000"/>
                </a:solidFill>
                <a:highlight>
                  <a:srgbClr val="FFFF00"/>
                </a:highlight>
                <a:ea typeface="微軟正黑體" panose="020B0604030504040204" pitchFamily="34" charset="-120"/>
                <a:cs typeface="Times New Roman" panose="02020603050405020304" pitchFamily="18" charset="0"/>
              </a:rPr>
              <a:t>用電量高的百貨、倉儲等行業也新增納入</a:t>
            </a:r>
            <a:r>
              <a:rPr lang="zh-TW" altLang="zh-TW" sz="1600" dirty="0">
                <a:ea typeface="微軟正黑體" panose="020B0604030504040204" pitchFamily="34" charset="-120"/>
                <a:cs typeface="Times New Roman" panose="02020603050405020304" pitchFamily="18" charset="0"/>
              </a:rPr>
              <a:t>，對民生影響面可能增加。工總說，標準拉高對企業影響更大，盼政府審慎訂目標；商總則表示政府應撥預算支持中小企業進行碳盤查。</a:t>
            </a:r>
            <a:r>
              <a:rPr lang="en-US" altLang="zh-TW" sz="1600" dirty="0">
                <a:ea typeface="微軟正黑體" panose="020B0604030504040204" pitchFamily="34" charset="-120"/>
                <a:cs typeface="Times New Roman" panose="02020603050405020304" pitchFamily="18" charset="0"/>
              </a:rPr>
              <a:t>(</a:t>
            </a:r>
            <a:r>
              <a:rPr lang="zh-TW" altLang="zh-TW" sz="1600" dirty="0">
                <a:ea typeface="微軟正黑體" panose="020B0604030504040204" pitchFamily="34" charset="-120"/>
                <a:cs typeface="Times New Roman" panose="02020603050405020304" pitchFamily="18" charset="0"/>
              </a:rPr>
              <a:t>資料來源：環境部第三期溫室氣體階段管制目標草案」</a:t>
            </a:r>
            <a:r>
              <a:rPr lang="en-US" altLang="zh-TW" sz="1600" dirty="0">
                <a:ea typeface="微軟正黑體" panose="020B0604030504040204" pitchFamily="34" charset="-120"/>
                <a:cs typeface="Times New Roman" panose="02020603050405020304" pitchFamily="18" charset="0"/>
              </a:rPr>
              <a:t>)</a:t>
            </a:r>
            <a:endParaRPr lang="zh-TW" altLang="zh-TW" sz="1600" dirty="0">
              <a:ea typeface="微軟正黑體" panose="020B0604030504040204" pitchFamily="34" charset="-120"/>
              <a:cs typeface="Times New Roman" panose="02020603050405020304" pitchFamily="18" charset="0"/>
            </a:endParaRPr>
          </a:p>
        </p:txBody>
      </p:sp>
      <p:sp>
        <p:nvSpPr>
          <p:cNvPr id="7" name="文字方塊 6">
            <a:extLst>
              <a:ext uri="{FF2B5EF4-FFF2-40B4-BE49-F238E27FC236}">
                <a16:creationId xmlns:a16="http://schemas.microsoft.com/office/drawing/2014/main" id="{FAD6B479-D6CD-8AE9-D809-4252B64BD1CE}"/>
              </a:ext>
            </a:extLst>
          </p:cNvPr>
          <p:cNvSpPr txBox="1"/>
          <p:nvPr/>
        </p:nvSpPr>
        <p:spPr>
          <a:xfrm>
            <a:off x="634222" y="3785820"/>
            <a:ext cx="6136693" cy="400110"/>
          </a:xfrm>
          <a:prstGeom prst="rect">
            <a:avLst/>
          </a:prstGeom>
          <a:solidFill>
            <a:srgbClr val="00B050"/>
          </a:solidFill>
        </p:spPr>
        <p:txBody>
          <a:bodyPr wrap="square">
            <a:spAutoFit/>
          </a:bodyPr>
          <a:lstStyle/>
          <a:p>
            <a:pPr fontAlgn="base"/>
            <a:r>
              <a:rPr lang="zh-TW" altLang="en-US" sz="2000" b="1" dirty="0">
                <a:solidFill>
                  <a:schemeClr val="bg1"/>
                </a:solidFill>
                <a:latin typeface="微軟正黑體" panose="020B0604030504040204" pitchFamily="34" charset="-120"/>
                <a:ea typeface="微軟正黑體" panose="020B0604030504040204" pitchFamily="34" charset="-120"/>
              </a:rPr>
              <a:t>歐盟開徵碳關稅，部分產業要求繳交碳排放量費用</a:t>
            </a:r>
          </a:p>
        </p:txBody>
      </p:sp>
      <p:sp>
        <p:nvSpPr>
          <p:cNvPr id="9" name="文字方塊 8">
            <a:extLst>
              <a:ext uri="{FF2B5EF4-FFF2-40B4-BE49-F238E27FC236}">
                <a16:creationId xmlns:a16="http://schemas.microsoft.com/office/drawing/2014/main" id="{55E3CDAF-AF79-A225-DF12-4C7AE4BD9B36}"/>
              </a:ext>
            </a:extLst>
          </p:cNvPr>
          <p:cNvSpPr txBox="1"/>
          <p:nvPr/>
        </p:nvSpPr>
        <p:spPr>
          <a:xfrm>
            <a:off x="626918" y="4321482"/>
            <a:ext cx="7595378" cy="2262992"/>
          </a:xfrm>
          <a:prstGeom prst="rect">
            <a:avLst/>
          </a:prstGeom>
          <a:noFill/>
        </p:spPr>
        <p:txBody>
          <a:bodyPr wrap="square">
            <a:spAutoFit/>
          </a:bodyPr>
          <a:lstStyle/>
          <a:p>
            <a:pPr algn="just">
              <a:lnSpc>
                <a:spcPct val="150000"/>
              </a:lnSpc>
            </a:pPr>
            <a:r>
              <a:rPr lang="zh-TW" altLang="en-US" sz="1600" b="1" dirty="0">
                <a:ea typeface="微軟正黑體" panose="020B0604030504040204" pitchFamily="34" charset="-120"/>
                <a:cs typeface="Times New Roman" panose="02020603050405020304" pitchFamily="18" charset="0"/>
              </a:rPr>
              <a:t>       「</a:t>
            </a:r>
            <a:r>
              <a:rPr lang="en-US" altLang="zh-TW" sz="1600" b="1" dirty="0">
                <a:ea typeface="微軟正黑體" panose="020B0604030504040204" pitchFamily="34" charset="-120"/>
                <a:cs typeface="Times New Roman" panose="02020603050405020304" pitchFamily="18" charset="0"/>
              </a:rPr>
              <a:t>2021</a:t>
            </a:r>
            <a:r>
              <a:rPr lang="zh-TW" altLang="en-US" sz="1600" b="1" dirty="0">
                <a:ea typeface="微軟正黑體" panose="020B0604030504040204" pitchFamily="34" charset="-120"/>
                <a:cs typeface="Times New Roman" panose="02020603050405020304" pitchFamily="18" charset="0"/>
              </a:rPr>
              <a:t>全球企業碳盤查調查」發現，僅有</a:t>
            </a:r>
            <a:r>
              <a:rPr lang="en-US" altLang="zh-TW" sz="1600" b="1" dirty="0">
                <a:ea typeface="微軟正黑體" panose="020B0604030504040204" pitchFamily="34" charset="-120"/>
                <a:cs typeface="Times New Roman" panose="02020603050405020304" pitchFamily="18" charset="0"/>
              </a:rPr>
              <a:t>9</a:t>
            </a:r>
            <a:r>
              <a:rPr lang="zh-TW" altLang="en-US" sz="1600" b="1" dirty="0">
                <a:ea typeface="微軟正黑體" panose="020B0604030504040204" pitchFamily="34" charset="-120"/>
                <a:cs typeface="Times New Roman" panose="02020603050405020304" pitchFamily="18" charset="0"/>
              </a:rPr>
              <a:t>％的企業有能力做到範疇</a:t>
            </a:r>
            <a:r>
              <a:rPr lang="en-US" altLang="zh-TW" sz="1600" b="1" dirty="0">
                <a:ea typeface="微軟正黑體" panose="020B0604030504040204" pitchFamily="34" charset="-120"/>
                <a:cs typeface="Times New Roman" panose="02020603050405020304" pitchFamily="18" charset="0"/>
              </a:rPr>
              <a:t>1</a:t>
            </a:r>
            <a:r>
              <a:rPr lang="zh-TW" altLang="en-US" sz="1600" b="1" dirty="0">
                <a:ea typeface="微軟正黑體" panose="020B0604030504040204" pitchFamily="34" charset="-120"/>
                <a:cs typeface="Times New Roman" panose="02020603050405020304" pitchFamily="18" charset="0"/>
              </a:rPr>
              <a:t>至</a:t>
            </a:r>
            <a:r>
              <a:rPr lang="en-US" altLang="zh-TW" sz="1600" b="1" dirty="0">
                <a:ea typeface="微軟正黑體" panose="020B0604030504040204" pitchFamily="34" charset="-120"/>
                <a:cs typeface="Times New Roman" panose="02020603050405020304" pitchFamily="18" charset="0"/>
              </a:rPr>
              <a:t>3</a:t>
            </a:r>
            <a:r>
              <a:rPr lang="zh-TW" altLang="en-US" sz="1600" b="1" dirty="0">
                <a:ea typeface="微軟正黑體" panose="020B0604030504040204" pitchFamily="34" charset="-120"/>
                <a:cs typeface="Times New Roman" panose="02020603050405020304" pitchFamily="18" charset="0"/>
              </a:rPr>
              <a:t>的溫室氣體盤查</a:t>
            </a:r>
            <a:r>
              <a:rPr lang="zh-TW" altLang="en-US" sz="1600" dirty="0">
                <a:ea typeface="微軟正黑體" panose="020B0604030504040204" pitchFamily="34" charset="-120"/>
                <a:cs typeface="Times New Roman" panose="02020603050405020304" pitchFamily="18" charset="0"/>
              </a:rPr>
              <a:t>。 這意味高達</a:t>
            </a:r>
            <a:r>
              <a:rPr lang="en-US" altLang="zh-TW" sz="1600" dirty="0">
                <a:ea typeface="微軟正黑體" panose="020B0604030504040204" pitchFamily="34" charset="-120"/>
                <a:cs typeface="Times New Roman" panose="02020603050405020304" pitchFamily="18" charset="0"/>
              </a:rPr>
              <a:t>9</a:t>
            </a:r>
            <a:r>
              <a:rPr lang="zh-TW" altLang="en-US" sz="1600" dirty="0">
                <a:ea typeface="微軟正黑體" panose="020B0604030504040204" pitchFamily="34" charset="-120"/>
                <a:cs typeface="Times New Roman" panose="02020603050405020304" pitchFamily="18" charset="0"/>
              </a:rPr>
              <a:t>成企業無法釐清到底有多少碳排放量，進而制訂減碳策略，難以實踐淨零目標。</a:t>
            </a:r>
            <a:r>
              <a:rPr lang="zh-TW" altLang="en-US" sz="1600" b="1" dirty="0">
                <a:solidFill>
                  <a:srgbClr val="FF0000"/>
                </a:solidFill>
                <a:highlight>
                  <a:srgbClr val="FFFF00"/>
                </a:highlight>
                <a:ea typeface="微軟正黑體" panose="020B0604030504040204" pitchFamily="34" charset="-120"/>
                <a:cs typeface="Times New Roman" panose="02020603050405020304" pitchFamily="18" charset="0"/>
              </a:rPr>
              <a:t>範疇三的碳排是最大困難點，「你可以把自己盤的很好，但是你盤不到上下游供應鏈」</a:t>
            </a:r>
            <a:r>
              <a:rPr lang="zh-TW" altLang="en-US" sz="1600" dirty="0">
                <a:ea typeface="微軟正黑體" panose="020B0604030504040204" pitchFamily="34" charset="-120"/>
                <a:cs typeface="Times New Roman" panose="02020603050405020304" pitchFamily="18" charset="0"/>
              </a:rPr>
              <a:t>。特別是企業的上下游供應鏈的碳排，占一般製造企業總體碳排達</a:t>
            </a:r>
            <a:r>
              <a:rPr lang="en-US" altLang="zh-TW" sz="1600" dirty="0">
                <a:ea typeface="微軟正黑體" panose="020B0604030504040204" pitchFamily="34" charset="-120"/>
                <a:cs typeface="Times New Roman" panose="02020603050405020304" pitchFamily="18" charset="0"/>
              </a:rPr>
              <a:t>6</a:t>
            </a:r>
            <a:r>
              <a:rPr lang="zh-TW" altLang="en-US" sz="1600" dirty="0">
                <a:ea typeface="微軟正黑體" panose="020B0604030504040204" pitchFamily="34" charset="-120"/>
                <a:cs typeface="Times New Roman" panose="02020603050405020304" pitchFamily="18" charset="0"/>
              </a:rPr>
              <a:t>至</a:t>
            </a:r>
            <a:r>
              <a:rPr lang="en-US" altLang="zh-TW" sz="1600" dirty="0">
                <a:ea typeface="微軟正黑體" panose="020B0604030504040204" pitchFamily="34" charset="-120"/>
                <a:cs typeface="Times New Roman" panose="02020603050405020304" pitchFamily="18" charset="0"/>
              </a:rPr>
              <a:t>8</a:t>
            </a:r>
            <a:r>
              <a:rPr lang="zh-TW" altLang="en-US" sz="1600" dirty="0">
                <a:ea typeface="微軟正黑體" panose="020B0604030504040204" pitchFamily="34" charset="-120"/>
                <a:cs typeface="Times New Roman" panose="02020603050405020304" pitchFamily="18" charset="0"/>
              </a:rPr>
              <a:t>成。因此供應鏈碳排數據的蒐集與揭露，對於企業做好碳排管理至關重要。</a:t>
            </a:r>
          </a:p>
        </p:txBody>
      </p:sp>
      <p:pic>
        <p:nvPicPr>
          <p:cNvPr id="12" name="圖片 11">
            <a:extLst>
              <a:ext uri="{FF2B5EF4-FFF2-40B4-BE49-F238E27FC236}">
                <a16:creationId xmlns:a16="http://schemas.microsoft.com/office/drawing/2014/main" id="{57FD91F8-AA74-2D77-E68D-5F3732B46A3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780216" y="3584195"/>
            <a:ext cx="2471040" cy="3113512"/>
          </a:xfrm>
          <a:prstGeom prst="rect">
            <a:avLst/>
          </a:prstGeom>
        </p:spPr>
      </p:pic>
      <p:pic>
        <p:nvPicPr>
          <p:cNvPr id="3" name="Picture 2" descr="節能標竿獎標竿企業|">
            <a:extLst>
              <a:ext uri="{FF2B5EF4-FFF2-40B4-BE49-F238E27FC236}">
                <a16:creationId xmlns:a16="http://schemas.microsoft.com/office/drawing/2014/main" id="{13484F74-D13F-F6F8-8F0B-DDEA28A9D771}"/>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bwMode="auto">
          <a:xfrm>
            <a:off x="11389479" y="203701"/>
            <a:ext cx="664278" cy="790079"/>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descr="500家企業納碳盤查2030年減碳目標最高30% | 財經焦點| 產經| 聯合新聞網">
            <a:extLst>
              <a:ext uri="{FF2B5EF4-FFF2-40B4-BE49-F238E27FC236}">
                <a16:creationId xmlns:a16="http://schemas.microsoft.com/office/drawing/2014/main" id="{AF5FEF2E-E9D4-D113-1591-2E2F7374B2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54447" y="993780"/>
            <a:ext cx="3567969" cy="2378296"/>
          </a:xfrm>
          <a:prstGeom prst="rect">
            <a:avLst/>
          </a:prstGeom>
          <a:noFill/>
          <a:ln>
            <a:noFill/>
          </a:ln>
        </p:spPr>
      </p:pic>
    </p:spTree>
    <p:extLst>
      <p:ext uri="{BB962C8B-B14F-4D97-AF65-F5344CB8AC3E}">
        <p14:creationId xmlns:p14="http://schemas.microsoft.com/office/powerpoint/2010/main" val="314052216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34CCD78-3652-D9A5-87A0-3D8E7C4738AD}"/>
              </a:ext>
            </a:extLst>
          </p:cNvPr>
          <p:cNvSpPr/>
          <p:nvPr/>
        </p:nvSpPr>
        <p:spPr>
          <a:xfrm>
            <a:off x="198285" y="529669"/>
            <a:ext cx="4908612" cy="6714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buFont typeface="StarSymbol"/>
              <a:buNone/>
            </a:pPr>
            <a:r>
              <a:rPr lang="zh-TW" altLang="en-US" sz="2400" b="1" dirty="0">
                <a:latin typeface="微软雅黑" panose="020B0503020204020204" pitchFamily="34" charset="-122"/>
                <a:ea typeface="微软雅黑" panose="020B0503020204020204" pitchFamily="34" charset="-122"/>
              </a:rPr>
              <a:t>主動揭露溫室氣體盤查</a:t>
            </a:r>
          </a:p>
        </p:txBody>
      </p:sp>
      <p:sp>
        <p:nvSpPr>
          <p:cNvPr id="2" name="文字方塊 1">
            <a:extLst>
              <a:ext uri="{FF2B5EF4-FFF2-40B4-BE49-F238E27FC236}">
                <a16:creationId xmlns:a16="http://schemas.microsoft.com/office/drawing/2014/main" id="{059B0D6A-FC0F-3398-16B2-6E71448FEA0C}"/>
              </a:ext>
            </a:extLst>
          </p:cNvPr>
          <p:cNvSpPr txBox="1"/>
          <p:nvPr/>
        </p:nvSpPr>
        <p:spPr>
          <a:xfrm>
            <a:off x="362474" y="2140636"/>
            <a:ext cx="7440856" cy="2118913"/>
          </a:xfrm>
          <a:prstGeom prst="rect">
            <a:avLst/>
          </a:prstGeom>
          <a:noFill/>
        </p:spPr>
        <p:txBody>
          <a:bodyPr wrap="square">
            <a:spAutoFit/>
          </a:bodyPr>
          <a:lstStyle/>
          <a:p>
            <a:pPr indent="303530" algn="just">
              <a:lnSpc>
                <a:spcPct val="150000"/>
              </a:lnSpc>
              <a:spcBef>
                <a:spcPts val="1000"/>
              </a:spcBef>
            </a:pPr>
            <a:r>
              <a:rPr lang="zh-TW" altLang="en-US" b="1" kern="0" dirty="0">
                <a:latin typeface="微軟正黑體" panose="020B0604030504040204" pitchFamily="34" charset="-120"/>
                <a:ea typeface="微軟正黑體" panose="020B0604030504040204" pitchFamily="34" charset="-120"/>
              </a:rPr>
              <a:t>本公司與</a:t>
            </a:r>
            <a:r>
              <a:rPr lang="zh-TW" altLang="zh-TW" b="1" kern="0" dirty="0">
                <a:latin typeface="微軟正黑體" panose="020B0604030504040204" pitchFamily="34" charset="-120"/>
                <a:ea typeface="微軟正黑體" panose="020B0604030504040204" pitchFamily="34" charset="-120"/>
              </a:rPr>
              <a:t>財團法人塑膠工業技術發展中心</a:t>
            </a:r>
            <a:r>
              <a:rPr lang="en-US" altLang="zh-TW" b="1" kern="0" dirty="0">
                <a:latin typeface="微軟正黑體" panose="020B0604030504040204" pitchFamily="34" charset="-120"/>
                <a:ea typeface="微軟正黑體" panose="020B0604030504040204" pitchFamily="34" charset="-120"/>
              </a:rPr>
              <a:t> (PIDC)</a:t>
            </a:r>
            <a:r>
              <a:rPr lang="zh-TW" altLang="zh-TW" b="1" kern="0" dirty="0">
                <a:latin typeface="微軟正黑體" panose="020B0604030504040204" pitchFamily="34" charset="-120"/>
                <a:ea typeface="微軟正黑體" panose="020B0604030504040204" pitchFamily="34" charset="-120"/>
              </a:rPr>
              <a:t>合作，針對產品主動揭露</a:t>
            </a:r>
            <a:r>
              <a:rPr lang="zh-TW" altLang="en-US" b="1" kern="0" dirty="0">
                <a:latin typeface="微軟正黑體" panose="020B0604030504040204" pitchFamily="34" charset="-120"/>
                <a:ea typeface="微軟正黑體" panose="020B0604030504040204" pitchFamily="34" charset="-120"/>
              </a:rPr>
              <a:t>溫室氣體盤查</a:t>
            </a:r>
            <a:r>
              <a:rPr lang="zh-TW" altLang="zh-TW" b="1" kern="0" dirty="0">
                <a:latin typeface="微軟正黑體" panose="020B0604030504040204" pitchFamily="34" charset="-120"/>
                <a:ea typeface="微軟正黑體" panose="020B0604030504040204" pitchFamily="34" charset="-120"/>
              </a:rPr>
              <a:t>，</a:t>
            </a:r>
            <a:r>
              <a:rPr lang="zh-TW" altLang="en-US" b="1" kern="0" dirty="0">
                <a:latin typeface="微軟正黑體" panose="020B0604030504040204" pitchFamily="34" charset="-120"/>
                <a:ea typeface="微軟正黑體" panose="020B0604030504040204" pitchFamily="34" charset="-120"/>
              </a:rPr>
              <a:t>了解企業</a:t>
            </a:r>
            <a:r>
              <a:rPr lang="zh-TW" altLang="en-US" b="1" i="0" dirty="0">
                <a:effectLst/>
                <a:latin typeface="微軟正黑體" panose="020B0604030504040204" pitchFamily="34" charset="-120"/>
                <a:ea typeface="微軟正黑體" panose="020B0604030504040204" pitchFamily="34" charset="-120"/>
              </a:rPr>
              <a:t>營運流程，包含生產、運輸等活動，所</a:t>
            </a:r>
            <a:r>
              <a:rPr lang="zh-TW" altLang="en-US" b="1" dirty="0">
                <a:latin typeface="微軟正黑體" panose="020B0604030504040204" pitchFamily="34" charset="-120"/>
                <a:ea typeface="微軟正黑體" panose="020B0604030504040204" pitchFamily="34" charset="-120"/>
              </a:rPr>
              <a:t>直接、間接排出的總溫室氣體排放當量，經過統計後轉換成公噸二氧化碳當量，</a:t>
            </a:r>
            <a:r>
              <a:rPr lang="zh-TW" altLang="en-US" b="1" kern="0" dirty="0">
                <a:latin typeface="微軟正黑體" panose="020B0604030504040204" pitchFamily="34" charset="-120"/>
                <a:ea typeface="微軟正黑體" panose="020B0604030504040204" pitchFamily="34" charset="-120"/>
              </a:rPr>
              <a:t>已完成</a:t>
            </a:r>
            <a:r>
              <a:rPr lang="en-US" altLang="zh-TW" b="1" kern="0" dirty="0">
                <a:latin typeface="微軟正黑體" panose="020B0604030504040204" pitchFamily="34" charset="-120"/>
                <a:ea typeface="微軟正黑體" panose="020B0604030504040204" pitchFamily="34" charset="-120"/>
              </a:rPr>
              <a:t>2022</a:t>
            </a:r>
            <a:r>
              <a:rPr lang="zh-TW" altLang="en-US" b="1" kern="0" dirty="0">
                <a:latin typeface="微軟正黑體" panose="020B0604030504040204" pitchFamily="34" charset="-120"/>
                <a:ea typeface="微軟正黑體" panose="020B0604030504040204" pitchFamily="34" charset="-120"/>
              </a:rPr>
              <a:t>年及</a:t>
            </a:r>
            <a:r>
              <a:rPr lang="en-US" altLang="zh-TW" b="1" kern="0" dirty="0">
                <a:latin typeface="微軟正黑體" panose="020B0604030504040204" pitchFamily="34" charset="-120"/>
                <a:ea typeface="微軟正黑體" panose="020B0604030504040204" pitchFamily="34" charset="-120"/>
              </a:rPr>
              <a:t>2023</a:t>
            </a:r>
            <a:r>
              <a:rPr lang="zh-TW" altLang="en-US" b="1" kern="0" dirty="0">
                <a:latin typeface="微軟正黑體" panose="020B0604030504040204" pitchFamily="34" charset="-120"/>
                <a:ea typeface="微軟正黑體" panose="020B0604030504040204" pitchFamily="34" charset="-120"/>
              </a:rPr>
              <a:t>年公司之溫室氣體盤查，主要盤查範疇為類別一與二</a:t>
            </a:r>
            <a:r>
              <a:rPr lang="zh-TW" altLang="en-US" b="1" dirty="0">
                <a:latin typeface="微軟正黑體" panose="020B0604030504040204" pitchFamily="34" charset="-120"/>
                <a:ea typeface="微軟正黑體" panose="020B0604030504040204" pitchFamily="34" charset="-120"/>
              </a:rPr>
              <a:t>，</a:t>
            </a:r>
            <a:r>
              <a:rPr lang="zh-TW" altLang="en-US" b="1" kern="0" dirty="0">
                <a:latin typeface="微軟正黑體" panose="020B0604030504040204" pitchFamily="34" charset="-120"/>
                <a:ea typeface="微軟正黑體" panose="020B0604030504040204" pitchFamily="34" charset="-120"/>
              </a:rPr>
              <a:t>釐清自身到底有多少碳排放量，進而制訂減碳策略。</a:t>
            </a:r>
          </a:p>
        </p:txBody>
      </p:sp>
      <p:sp>
        <p:nvSpPr>
          <p:cNvPr id="9" name="矩形 8">
            <a:extLst>
              <a:ext uri="{FF2B5EF4-FFF2-40B4-BE49-F238E27FC236}">
                <a16:creationId xmlns:a16="http://schemas.microsoft.com/office/drawing/2014/main" id="{04A051C2-82B7-906F-3069-30443D43F465}"/>
              </a:ext>
            </a:extLst>
          </p:cNvPr>
          <p:cNvSpPr/>
          <p:nvPr/>
        </p:nvSpPr>
        <p:spPr>
          <a:xfrm>
            <a:off x="198285" y="129560"/>
            <a:ext cx="3884617" cy="400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a:lnSpc>
                <a:spcPct val="115000"/>
              </a:lnSpc>
            </a:pPr>
            <a:r>
              <a:rPr lang="en-US" altLang="zh-TW" sz="2000" b="1" dirty="0">
                <a:latin typeface="微软雅黑" panose="020B0503020204020204" pitchFamily="34" charset="-122"/>
                <a:ea typeface="微软雅黑" panose="020B0503020204020204" pitchFamily="34" charset="-122"/>
              </a:rPr>
              <a:t>03.</a:t>
            </a:r>
            <a:r>
              <a:rPr lang="zh-TW" altLang="en-US" sz="2000" b="1" dirty="0">
                <a:latin typeface="微软雅黑" panose="020B0503020204020204" pitchFamily="34" charset="-122"/>
                <a:ea typeface="微软雅黑" panose="020B0503020204020204" pitchFamily="34" charset="-122"/>
              </a:rPr>
              <a:t>產業綠色轉型作為</a:t>
            </a:r>
            <a:endParaRPr lang="zh-TW" altLang="zh-TW" sz="2000" b="1" dirty="0">
              <a:latin typeface="微软雅黑" panose="020B0503020204020204" pitchFamily="34" charset="-122"/>
              <a:ea typeface="微软雅黑" panose="020B0503020204020204" pitchFamily="34" charset="-122"/>
            </a:endParaRPr>
          </a:p>
        </p:txBody>
      </p:sp>
      <p:pic>
        <p:nvPicPr>
          <p:cNvPr id="16" name="圖片 15">
            <a:extLst>
              <a:ext uri="{FF2B5EF4-FFF2-40B4-BE49-F238E27FC236}">
                <a16:creationId xmlns:a16="http://schemas.microsoft.com/office/drawing/2014/main" id="{55F95FD1-7EA7-3203-3F3A-429CB939E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5857" y="1691790"/>
            <a:ext cx="2868065" cy="3629616"/>
          </a:xfrm>
          <a:prstGeom prst="rect">
            <a:avLst/>
          </a:prstGeom>
        </p:spPr>
      </p:pic>
    </p:spTree>
    <p:extLst>
      <p:ext uri="{BB962C8B-B14F-4D97-AF65-F5344CB8AC3E}">
        <p14:creationId xmlns:p14="http://schemas.microsoft.com/office/powerpoint/2010/main" val="12488528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83501-E17F-3609-9535-F1BD8FAA6469}"/>
            </a:ext>
          </a:extLst>
        </p:cNvPr>
        <p:cNvGrpSpPr/>
        <p:nvPr/>
      </p:nvGrpSpPr>
      <p:grpSpPr>
        <a:xfrm>
          <a:off x="0" y="0"/>
          <a:ext cx="0" cy="0"/>
          <a:chOff x="0" y="0"/>
          <a:chExt cx="0" cy="0"/>
        </a:xfrm>
      </p:grpSpPr>
      <p:sp>
        <p:nvSpPr>
          <p:cNvPr id="5" name="矩形 4">
            <a:extLst>
              <a:ext uri="{FF2B5EF4-FFF2-40B4-BE49-F238E27FC236}">
                <a16:creationId xmlns:a16="http://schemas.microsoft.com/office/drawing/2014/main" id="{3409CDC8-A457-B5AD-51E9-2631EC6DCA95}"/>
              </a:ext>
            </a:extLst>
          </p:cNvPr>
          <p:cNvSpPr/>
          <p:nvPr/>
        </p:nvSpPr>
        <p:spPr>
          <a:xfrm>
            <a:off x="208917" y="172090"/>
            <a:ext cx="3884617" cy="400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a:lnSpc>
                <a:spcPct val="115000"/>
              </a:lnSpc>
            </a:pPr>
            <a:r>
              <a:rPr lang="en-US" altLang="zh-TW" sz="2000" b="1" dirty="0">
                <a:latin typeface="微软雅黑" panose="020B0503020204020204" pitchFamily="34" charset="-122"/>
                <a:ea typeface="微软雅黑" panose="020B0503020204020204" pitchFamily="34" charset="-122"/>
              </a:rPr>
              <a:t>03.</a:t>
            </a:r>
            <a:r>
              <a:rPr lang="zh-TW" altLang="en-US" sz="2000" b="1" dirty="0">
                <a:latin typeface="微软雅黑" panose="020B0503020204020204" pitchFamily="34" charset="-122"/>
                <a:ea typeface="微软雅黑" panose="020B0503020204020204" pitchFamily="34" charset="-122"/>
              </a:rPr>
              <a:t>產業綠色轉型作為</a:t>
            </a:r>
            <a:endParaRPr lang="zh-TW" altLang="zh-TW" sz="2000" b="1" dirty="0">
              <a:latin typeface="微软雅黑" panose="020B0503020204020204" pitchFamily="34" charset="-122"/>
              <a:ea typeface="微软雅黑" panose="020B0503020204020204" pitchFamily="34" charset="-122"/>
            </a:endParaRPr>
          </a:p>
        </p:txBody>
      </p:sp>
      <p:sp>
        <p:nvSpPr>
          <p:cNvPr id="2" name="文字方塊 1">
            <a:extLst>
              <a:ext uri="{FF2B5EF4-FFF2-40B4-BE49-F238E27FC236}">
                <a16:creationId xmlns:a16="http://schemas.microsoft.com/office/drawing/2014/main" id="{41B7374F-575C-CD8D-0D99-774D2E96C7B0}"/>
              </a:ext>
            </a:extLst>
          </p:cNvPr>
          <p:cNvSpPr txBox="1"/>
          <p:nvPr/>
        </p:nvSpPr>
        <p:spPr>
          <a:xfrm>
            <a:off x="750498" y="1233577"/>
            <a:ext cx="7254815" cy="584775"/>
          </a:xfrm>
          <a:prstGeom prst="rect">
            <a:avLst/>
          </a:prstGeom>
          <a:noFill/>
        </p:spPr>
        <p:txBody>
          <a:bodyPr wrap="square" rtlCol="0">
            <a:spAutoFit/>
          </a:bodyPr>
          <a:lstStyle/>
          <a:p>
            <a:r>
              <a:rPr lang="zh-TW" altLang="en-US" sz="3200" b="1" dirty="0"/>
              <a:t>如何開始溫室氣體盤查</a:t>
            </a:r>
          </a:p>
        </p:txBody>
      </p:sp>
      <p:sp>
        <p:nvSpPr>
          <p:cNvPr id="3" name="文字方塊 2">
            <a:extLst>
              <a:ext uri="{FF2B5EF4-FFF2-40B4-BE49-F238E27FC236}">
                <a16:creationId xmlns:a16="http://schemas.microsoft.com/office/drawing/2014/main" id="{42290931-A893-41FC-BDCD-51CD4077FB77}"/>
              </a:ext>
            </a:extLst>
          </p:cNvPr>
          <p:cNvSpPr txBox="1"/>
          <p:nvPr/>
        </p:nvSpPr>
        <p:spPr>
          <a:xfrm>
            <a:off x="750498" y="2328873"/>
            <a:ext cx="6702724" cy="3416320"/>
          </a:xfrm>
          <a:prstGeom prst="rect">
            <a:avLst/>
          </a:prstGeom>
          <a:noFill/>
        </p:spPr>
        <p:txBody>
          <a:bodyPr wrap="square" rtlCol="0">
            <a:spAutoFit/>
          </a:bodyPr>
          <a:lstStyle/>
          <a:p>
            <a:r>
              <a:rPr lang="en-US" altLang="zh-TW" sz="2400" b="1" dirty="0"/>
              <a:t>1.</a:t>
            </a:r>
            <a:r>
              <a:rPr lang="zh-TW" altLang="en-US" sz="2400" b="1" dirty="0"/>
              <a:t>溫室氣體盤查小組組織建立，教育訓練</a:t>
            </a:r>
            <a:endParaRPr lang="en-US" altLang="zh-TW" sz="2400" b="1" dirty="0"/>
          </a:p>
          <a:p>
            <a:endParaRPr lang="en-US" altLang="zh-TW" sz="2400" b="1" dirty="0"/>
          </a:p>
          <a:p>
            <a:r>
              <a:rPr lang="en-US" altLang="zh-TW" sz="2400" b="1" dirty="0"/>
              <a:t>2.</a:t>
            </a:r>
            <a:r>
              <a:rPr lang="zh-TW" altLang="en-US" sz="2400" b="1" dirty="0"/>
              <a:t>設備及能源使用盤點</a:t>
            </a:r>
            <a:endParaRPr lang="en-US" altLang="zh-TW" sz="2400" b="1" dirty="0"/>
          </a:p>
          <a:p>
            <a:endParaRPr lang="en-US" altLang="zh-TW" sz="2400" b="1" dirty="0"/>
          </a:p>
          <a:p>
            <a:r>
              <a:rPr lang="en-US" altLang="zh-TW" sz="2400" b="1" dirty="0"/>
              <a:t>3.</a:t>
            </a:r>
            <a:r>
              <a:rPr lang="zh-TW" altLang="en-US" sz="2400" b="1" dirty="0"/>
              <a:t>數據收集</a:t>
            </a:r>
            <a:r>
              <a:rPr lang="en-US" altLang="zh-TW" sz="2400" b="1" dirty="0"/>
              <a:t>(</a:t>
            </a:r>
            <a:r>
              <a:rPr lang="zh-TW" altLang="en-US" sz="2400" b="1" dirty="0"/>
              <a:t>用電用水，耗材等</a:t>
            </a:r>
            <a:r>
              <a:rPr lang="en-US" altLang="zh-TW" sz="2400" b="1" dirty="0"/>
              <a:t>)</a:t>
            </a:r>
          </a:p>
          <a:p>
            <a:endParaRPr lang="en-US" altLang="zh-TW" sz="2400" b="1" dirty="0"/>
          </a:p>
          <a:p>
            <a:r>
              <a:rPr lang="en-US" altLang="zh-TW" sz="2400" b="1" dirty="0"/>
              <a:t>4.</a:t>
            </a:r>
            <a:r>
              <a:rPr lang="zh-TW" altLang="en-US" sz="2400" b="1" dirty="0"/>
              <a:t>製作</a:t>
            </a:r>
            <a:r>
              <a:rPr lang="zh-TW" altLang="en-US" sz="2400" b="1" dirty="0">
                <a:hlinkClick r:id="rId2" action="ppaction://hlinkfile">
                  <a:extLst>
                    <a:ext uri="{A12FA001-AC4F-418D-AE19-62706E023703}">
                      <ahyp:hlinkClr xmlns:ahyp="http://schemas.microsoft.com/office/drawing/2018/hyperlinkcolor" val="tx"/>
                    </a:ext>
                  </a:extLst>
                </a:hlinkClick>
              </a:rPr>
              <a:t>溫室氣體盤查清冊</a:t>
            </a:r>
            <a:endParaRPr lang="en-US" altLang="zh-TW" sz="2400" b="1" dirty="0"/>
          </a:p>
          <a:p>
            <a:endParaRPr lang="en-US" altLang="zh-TW" sz="2400" b="1" dirty="0"/>
          </a:p>
          <a:p>
            <a:r>
              <a:rPr lang="en-US" altLang="zh-TW" sz="2400" b="1" dirty="0"/>
              <a:t>5.</a:t>
            </a:r>
            <a:r>
              <a:rPr lang="zh-TW" altLang="en-US" sz="2400" b="1" dirty="0"/>
              <a:t>製作</a:t>
            </a:r>
            <a:r>
              <a:rPr lang="zh-TW" altLang="en-US" sz="2400" b="1" dirty="0">
                <a:hlinkClick r:id="rId3" action="ppaction://hlinkfile">
                  <a:extLst>
                    <a:ext uri="{A12FA001-AC4F-418D-AE19-62706E023703}">
                      <ahyp:hlinkClr xmlns:ahyp="http://schemas.microsoft.com/office/drawing/2018/hyperlinkcolor" val="tx"/>
                    </a:ext>
                  </a:extLst>
                </a:hlinkClick>
              </a:rPr>
              <a:t>溫室氣體盤查報告書</a:t>
            </a:r>
            <a:endParaRPr lang="zh-TW" altLang="en-US" sz="2400" b="1" dirty="0"/>
          </a:p>
        </p:txBody>
      </p:sp>
    </p:spTree>
    <p:extLst>
      <p:ext uri="{BB962C8B-B14F-4D97-AF65-F5344CB8AC3E}">
        <p14:creationId xmlns:p14="http://schemas.microsoft.com/office/powerpoint/2010/main" val="4120641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CDEF469-B59C-C370-E5EA-89B4C98E10E3}"/>
              </a:ext>
            </a:extLst>
          </p:cNvPr>
          <p:cNvSpPr/>
          <p:nvPr/>
        </p:nvSpPr>
        <p:spPr>
          <a:xfrm>
            <a:off x="198285" y="529669"/>
            <a:ext cx="3884617" cy="54553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TW" altLang="en-US" sz="2400" b="1" dirty="0">
                <a:latin typeface="微软雅黑" panose="020B0503020204020204" pitchFamily="34" charset="-122"/>
                <a:ea typeface="微软雅黑" panose="020B0503020204020204" pitchFamily="34" charset="-122"/>
              </a:rPr>
              <a:t>轉型主軸</a:t>
            </a:r>
            <a:r>
              <a:rPr lang="en-US" altLang="zh-TW" sz="2400" b="1" dirty="0">
                <a:latin typeface="微软雅黑" panose="020B0503020204020204" pitchFamily="34" charset="-122"/>
                <a:ea typeface="微软雅黑" panose="020B0503020204020204" pitchFamily="34" charset="-122"/>
              </a:rPr>
              <a:t>:</a:t>
            </a:r>
            <a:r>
              <a:rPr lang="zh-TW" altLang="en-US" sz="2400" b="1" dirty="0">
                <a:latin typeface="微软雅黑" panose="020B0503020204020204" pitchFamily="34" charset="-122"/>
                <a:ea typeface="微软雅黑" panose="020B0503020204020204" pitchFamily="34" charset="-122"/>
              </a:rPr>
              <a:t>數位化</a:t>
            </a:r>
            <a:endParaRPr lang="zh-CN" altLang="en-US" sz="2400" b="1" dirty="0">
              <a:latin typeface="微软雅黑" panose="020B0503020204020204" pitchFamily="34" charset="-122"/>
              <a:ea typeface="微软雅黑" panose="020B0503020204020204" pitchFamily="34" charset="-122"/>
            </a:endParaRPr>
          </a:p>
        </p:txBody>
      </p:sp>
      <p:grpSp>
        <p:nvGrpSpPr>
          <p:cNvPr id="14" name="群組 13">
            <a:extLst>
              <a:ext uri="{FF2B5EF4-FFF2-40B4-BE49-F238E27FC236}">
                <a16:creationId xmlns:a16="http://schemas.microsoft.com/office/drawing/2014/main" id="{A031F55A-B104-7EC6-7B80-DDB894277DDF}"/>
              </a:ext>
            </a:extLst>
          </p:cNvPr>
          <p:cNvGrpSpPr/>
          <p:nvPr/>
        </p:nvGrpSpPr>
        <p:grpSpPr>
          <a:xfrm>
            <a:off x="3839083" y="1712891"/>
            <a:ext cx="4744478" cy="4530333"/>
            <a:chOff x="3521031" y="1852038"/>
            <a:chExt cx="4744478" cy="4530333"/>
          </a:xfrm>
        </p:grpSpPr>
        <p:grpSp>
          <p:nvGrpSpPr>
            <p:cNvPr id="15" name="圖形 6">
              <a:extLst>
                <a:ext uri="{FF2B5EF4-FFF2-40B4-BE49-F238E27FC236}">
                  <a16:creationId xmlns:a16="http://schemas.microsoft.com/office/drawing/2014/main" id="{6297B94A-7191-BF9E-5E54-121314839F87}"/>
                </a:ext>
              </a:extLst>
            </p:cNvPr>
            <p:cNvGrpSpPr/>
            <p:nvPr/>
          </p:nvGrpSpPr>
          <p:grpSpPr>
            <a:xfrm>
              <a:off x="3521031" y="1852038"/>
              <a:ext cx="4657463" cy="4530333"/>
              <a:chOff x="3521031" y="1852038"/>
              <a:chExt cx="4657463" cy="4530333"/>
            </a:xfrm>
          </p:grpSpPr>
          <p:grpSp>
            <p:nvGrpSpPr>
              <p:cNvPr id="19" name="圖形 6">
                <a:extLst>
                  <a:ext uri="{FF2B5EF4-FFF2-40B4-BE49-F238E27FC236}">
                    <a16:creationId xmlns:a16="http://schemas.microsoft.com/office/drawing/2014/main" id="{7A350DD8-74FD-AEAB-FA33-5E07C40BC1D5}"/>
                  </a:ext>
                </a:extLst>
              </p:cNvPr>
              <p:cNvGrpSpPr/>
              <p:nvPr/>
            </p:nvGrpSpPr>
            <p:grpSpPr>
              <a:xfrm>
                <a:off x="3521031" y="1852038"/>
                <a:ext cx="4657463" cy="4530333"/>
                <a:chOff x="3521031" y="1852038"/>
                <a:chExt cx="4657463" cy="4530333"/>
              </a:xfrm>
            </p:grpSpPr>
            <p:sp>
              <p:nvSpPr>
                <p:cNvPr id="23" name="手繪多邊形: 圖案 22">
                  <a:extLst>
                    <a:ext uri="{FF2B5EF4-FFF2-40B4-BE49-F238E27FC236}">
                      <a16:creationId xmlns:a16="http://schemas.microsoft.com/office/drawing/2014/main" id="{6E843EB9-EF12-1705-1D24-66EBFC34FDF8}"/>
                    </a:ext>
                  </a:extLst>
                </p:cNvPr>
                <p:cNvSpPr/>
                <p:nvPr/>
              </p:nvSpPr>
              <p:spPr>
                <a:xfrm>
                  <a:off x="3521031" y="3635692"/>
                  <a:ext cx="2233689" cy="2746679"/>
                </a:xfrm>
                <a:custGeom>
                  <a:avLst/>
                  <a:gdLst>
                    <a:gd name="connsiteX0" fmla="*/ 1628689 w 2233689"/>
                    <a:gd name="connsiteY0" fmla="*/ 1286856 h 2746679"/>
                    <a:gd name="connsiteX1" fmla="*/ 1640112 w 2233689"/>
                    <a:gd name="connsiteY1" fmla="*/ 1097326 h 2746679"/>
                    <a:gd name="connsiteX2" fmla="*/ 770095 w 2233689"/>
                    <a:gd name="connsiteY2" fmla="*/ 0 h 2746679"/>
                    <a:gd name="connsiteX3" fmla="*/ 0 w 2233689"/>
                    <a:gd name="connsiteY3" fmla="*/ 1286856 h 2746679"/>
                    <a:gd name="connsiteX4" fmla="*/ 1459824 w 2233689"/>
                    <a:gd name="connsiteY4" fmla="*/ 2746680 h 2746679"/>
                    <a:gd name="connsiteX5" fmla="*/ 2233690 w 2233689"/>
                    <a:gd name="connsiteY5" fmla="*/ 2524804 h 2746679"/>
                    <a:gd name="connsiteX6" fmla="*/ 1628689 w 2233689"/>
                    <a:gd name="connsiteY6" fmla="*/ 1286856 h 274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3689" h="2746679">
                      <a:moveTo>
                        <a:pt x="1628689" y="1286856"/>
                      </a:moveTo>
                      <a:cubicBezTo>
                        <a:pt x="1628689" y="1222681"/>
                        <a:pt x="1632644" y="1159468"/>
                        <a:pt x="1640112" y="1097326"/>
                      </a:cubicBezTo>
                      <a:cubicBezTo>
                        <a:pt x="1200575" y="891162"/>
                        <a:pt x="872346" y="487224"/>
                        <a:pt x="770095" y="0"/>
                      </a:cubicBezTo>
                      <a:cubicBezTo>
                        <a:pt x="311705" y="246237"/>
                        <a:pt x="0" y="730134"/>
                        <a:pt x="0" y="1286856"/>
                      </a:cubicBezTo>
                      <a:cubicBezTo>
                        <a:pt x="0" y="2093104"/>
                        <a:pt x="653612" y="2746680"/>
                        <a:pt x="1459824" y="2746680"/>
                      </a:cubicBezTo>
                      <a:cubicBezTo>
                        <a:pt x="1744100" y="2746680"/>
                        <a:pt x="2009337" y="2665352"/>
                        <a:pt x="2233690" y="2524804"/>
                      </a:cubicBezTo>
                      <a:cubicBezTo>
                        <a:pt x="1865499" y="2237682"/>
                        <a:pt x="1628689" y="1789939"/>
                        <a:pt x="1628689" y="1286856"/>
                      </a:cubicBezTo>
                      <a:close/>
                    </a:path>
                  </a:pathLst>
                </a:custGeom>
                <a:solidFill>
                  <a:srgbClr val="ED879A"/>
                </a:solidFill>
                <a:ln w="3697" cap="flat">
                  <a:noFill/>
                  <a:prstDash val="solid"/>
                  <a:miter/>
                </a:ln>
              </p:spPr>
              <p:txBody>
                <a:bodyPr rtlCol="0" anchor="ctr"/>
                <a:lstStyle/>
                <a:p>
                  <a:endParaRPr lang="zh-TW" altLang="en-US" dirty="0"/>
                </a:p>
              </p:txBody>
            </p:sp>
            <p:sp>
              <p:nvSpPr>
                <p:cNvPr id="24" name="手繪多邊形: 圖案 23">
                  <a:extLst>
                    <a:ext uri="{FF2B5EF4-FFF2-40B4-BE49-F238E27FC236}">
                      <a16:creationId xmlns:a16="http://schemas.microsoft.com/office/drawing/2014/main" id="{CCE9A6CD-656C-069A-0B23-EC661BCDD557}"/>
                    </a:ext>
                  </a:extLst>
                </p:cNvPr>
                <p:cNvSpPr/>
                <p:nvPr/>
              </p:nvSpPr>
              <p:spPr>
                <a:xfrm>
                  <a:off x="5944767" y="3613992"/>
                  <a:ext cx="2233726" cy="2768379"/>
                </a:xfrm>
                <a:custGeom>
                  <a:avLst/>
                  <a:gdLst>
                    <a:gd name="connsiteX0" fmla="*/ 590879 w 2233726"/>
                    <a:gd name="connsiteY0" fmla="*/ 1097696 h 2768379"/>
                    <a:gd name="connsiteX1" fmla="*/ 605038 w 2233726"/>
                    <a:gd name="connsiteY1" fmla="*/ 1308555 h 2768379"/>
                    <a:gd name="connsiteX2" fmla="*/ 0 w 2233726"/>
                    <a:gd name="connsiteY2" fmla="*/ 2546504 h 2768379"/>
                    <a:gd name="connsiteX3" fmla="*/ 773866 w 2233726"/>
                    <a:gd name="connsiteY3" fmla="*/ 2768379 h 2768379"/>
                    <a:gd name="connsiteX4" fmla="*/ 2233727 w 2233726"/>
                    <a:gd name="connsiteY4" fmla="*/ 1308555 h 2768379"/>
                    <a:gd name="connsiteX5" fmla="*/ 1421526 w 2233726"/>
                    <a:gd name="connsiteY5" fmla="*/ 0 h 2768379"/>
                    <a:gd name="connsiteX6" fmla="*/ 590879 w 2233726"/>
                    <a:gd name="connsiteY6" fmla="*/ 1097696 h 276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3726" h="2768379">
                      <a:moveTo>
                        <a:pt x="590879" y="1097696"/>
                      </a:moveTo>
                      <a:cubicBezTo>
                        <a:pt x="600158" y="1166676"/>
                        <a:pt x="605038" y="1237024"/>
                        <a:pt x="605038" y="1308555"/>
                      </a:cubicBezTo>
                      <a:cubicBezTo>
                        <a:pt x="605038" y="1811638"/>
                        <a:pt x="368228" y="2259381"/>
                        <a:pt x="0" y="2546504"/>
                      </a:cubicBezTo>
                      <a:cubicBezTo>
                        <a:pt x="224389" y="2687052"/>
                        <a:pt x="489590" y="2768379"/>
                        <a:pt x="773866" y="2768379"/>
                      </a:cubicBezTo>
                      <a:cubicBezTo>
                        <a:pt x="1580114" y="2768379"/>
                        <a:pt x="2233727" y="2114804"/>
                        <a:pt x="2233727" y="1308555"/>
                      </a:cubicBezTo>
                      <a:cubicBezTo>
                        <a:pt x="2233727" y="734902"/>
                        <a:pt x="1902799" y="238658"/>
                        <a:pt x="1421526" y="0"/>
                      </a:cubicBezTo>
                      <a:cubicBezTo>
                        <a:pt x="1327778" y="480496"/>
                        <a:pt x="1014779" y="882548"/>
                        <a:pt x="590879" y="1097696"/>
                      </a:cubicBezTo>
                      <a:close/>
                    </a:path>
                  </a:pathLst>
                </a:custGeom>
                <a:solidFill>
                  <a:srgbClr val="FCC82B"/>
                </a:solidFill>
                <a:ln w="3697" cap="flat">
                  <a:noFill/>
                  <a:prstDash val="solid"/>
                  <a:miter/>
                </a:ln>
              </p:spPr>
              <p:txBody>
                <a:bodyPr rtlCol="0" anchor="ctr"/>
                <a:lstStyle/>
                <a:p>
                  <a:endParaRPr lang="zh-TW" altLang="en-US"/>
                </a:p>
              </p:txBody>
            </p:sp>
            <p:sp>
              <p:nvSpPr>
                <p:cNvPr id="25" name="手繪多邊形: 圖案 24">
                  <a:extLst>
                    <a:ext uri="{FF2B5EF4-FFF2-40B4-BE49-F238E27FC236}">
                      <a16:creationId xmlns:a16="http://schemas.microsoft.com/office/drawing/2014/main" id="{56AC7999-BCCB-6369-6C18-3221E27AEE5D}"/>
                    </a:ext>
                  </a:extLst>
                </p:cNvPr>
                <p:cNvSpPr/>
                <p:nvPr/>
              </p:nvSpPr>
              <p:spPr>
                <a:xfrm>
                  <a:off x="5258772" y="4759782"/>
                  <a:ext cx="1181943" cy="1335947"/>
                </a:xfrm>
                <a:custGeom>
                  <a:avLst/>
                  <a:gdLst>
                    <a:gd name="connsiteX0" fmla="*/ 1181944 w 1181943"/>
                    <a:gd name="connsiteY0" fmla="*/ 162765 h 1335947"/>
                    <a:gd name="connsiteX1" fmla="*/ 1172850 w 1181943"/>
                    <a:gd name="connsiteY1" fmla="*/ 0 h 1335947"/>
                    <a:gd name="connsiteX2" fmla="*/ 567701 w 1181943"/>
                    <a:gd name="connsiteY2" fmla="*/ 121030 h 1335947"/>
                    <a:gd name="connsiteX3" fmla="*/ 7172 w 1181943"/>
                    <a:gd name="connsiteY3" fmla="*/ 17818 h 1335947"/>
                    <a:gd name="connsiteX4" fmla="*/ 0 w 1181943"/>
                    <a:gd name="connsiteY4" fmla="*/ 162802 h 1335947"/>
                    <a:gd name="connsiteX5" fmla="*/ 590953 w 1181943"/>
                    <a:gd name="connsiteY5" fmla="*/ 1335948 h 1335947"/>
                    <a:gd name="connsiteX6" fmla="*/ 1181944 w 1181943"/>
                    <a:gd name="connsiteY6" fmla="*/ 162765 h 133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1943" h="1335947">
                      <a:moveTo>
                        <a:pt x="1181944" y="162765"/>
                      </a:moveTo>
                      <a:cubicBezTo>
                        <a:pt x="1181944" y="107721"/>
                        <a:pt x="1178802" y="53454"/>
                        <a:pt x="1172850" y="0"/>
                      </a:cubicBezTo>
                      <a:cubicBezTo>
                        <a:pt x="986647" y="77926"/>
                        <a:pt x="782220" y="121030"/>
                        <a:pt x="567701" y="121030"/>
                      </a:cubicBezTo>
                      <a:cubicBezTo>
                        <a:pt x="370187" y="121030"/>
                        <a:pt x="181249" y="84432"/>
                        <a:pt x="7172" y="17818"/>
                      </a:cubicBezTo>
                      <a:cubicBezTo>
                        <a:pt x="2477" y="65505"/>
                        <a:pt x="0" y="113858"/>
                        <a:pt x="0" y="162802"/>
                      </a:cubicBezTo>
                      <a:cubicBezTo>
                        <a:pt x="0" y="643520"/>
                        <a:pt x="232411" y="1069934"/>
                        <a:pt x="590953" y="1335948"/>
                      </a:cubicBezTo>
                      <a:cubicBezTo>
                        <a:pt x="949533" y="1069897"/>
                        <a:pt x="1181944" y="643520"/>
                        <a:pt x="1181944" y="162765"/>
                      </a:cubicBezTo>
                      <a:close/>
                    </a:path>
                  </a:pathLst>
                </a:custGeom>
                <a:solidFill>
                  <a:srgbClr val="F2B319"/>
                </a:solidFill>
                <a:ln w="3697" cap="flat">
                  <a:noFill/>
                  <a:prstDash val="solid"/>
                  <a:miter/>
                </a:ln>
              </p:spPr>
              <p:txBody>
                <a:bodyPr rtlCol="0" anchor="ctr"/>
                <a:lstStyle/>
                <a:p>
                  <a:endParaRPr lang="zh-TW" altLang="en-US"/>
                </a:p>
              </p:txBody>
            </p:sp>
            <p:sp>
              <p:nvSpPr>
                <p:cNvPr id="26" name="手繪多邊形: 圖案 25">
                  <a:extLst>
                    <a:ext uri="{FF2B5EF4-FFF2-40B4-BE49-F238E27FC236}">
                      <a16:creationId xmlns:a16="http://schemas.microsoft.com/office/drawing/2014/main" id="{4DA0F7EF-87F5-020B-A47E-440A2552264E}"/>
                    </a:ext>
                  </a:extLst>
                </p:cNvPr>
                <p:cNvSpPr/>
                <p:nvPr/>
              </p:nvSpPr>
              <p:spPr>
                <a:xfrm>
                  <a:off x="4366686" y="1852038"/>
                  <a:ext cx="2919685" cy="1764061"/>
                </a:xfrm>
                <a:custGeom>
                  <a:avLst/>
                  <a:gdLst>
                    <a:gd name="connsiteX0" fmla="*/ 1483076 w 2919685"/>
                    <a:gd name="connsiteY0" fmla="*/ 1764062 h 1764061"/>
                    <a:gd name="connsiteX1" fmla="*/ 2351947 w 2919685"/>
                    <a:gd name="connsiteY1" fmla="*/ 1501597 h 1764061"/>
                    <a:gd name="connsiteX2" fmla="*/ 2912514 w 2919685"/>
                    <a:gd name="connsiteY2" fmla="*/ 1604808 h 1764061"/>
                    <a:gd name="connsiteX3" fmla="*/ 2919685 w 2919685"/>
                    <a:gd name="connsiteY3" fmla="*/ 1459824 h 1764061"/>
                    <a:gd name="connsiteX4" fmla="*/ 1459824 w 2919685"/>
                    <a:gd name="connsiteY4" fmla="*/ 0 h 1764061"/>
                    <a:gd name="connsiteX5" fmla="*/ 0 w 2919685"/>
                    <a:gd name="connsiteY5" fmla="*/ 1459824 h 1764061"/>
                    <a:gd name="connsiteX6" fmla="*/ 9094 w 2919685"/>
                    <a:gd name="connsiteY6" fmla="*/ 1622589 h 1764061"/>
                    <a:gd name="connsiteX7" fmla="*/ 614206 w 2919685"/>
                    <a:gd name="connsiteY7" fmla="*/ 1501560 h 1764061"/>
                    <a:gd name="connsiteX8" fmla="*/ 1483076 w 2919685"/>
                    <a:gd name="connsiteY8" fmla="*/ 1764062 h 176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9685" h="1764061">
                      <a:moveTo>
                        <a:pt x="1483076" y="1764062"/>
                      </a:moveTo>
                      <a:cubicBezTo>
                        <a:pt x="1731864" y="1598302"/>
                        <a:pt x="2030593" y="1501597"/>
                        <a:pt x="2351947" y="1501597"/>
                      </a:cubicBezTo>
                      <a:cubicBezTo>
                        <a:pt x="2549461" y="1501597"/>
                        <a:pt x="2738399" y="1538194"/>
                        <a:pt x="2912514" y="1604808"/>
                      </a:cubicBezTo>
                      <a:cubicBezTo>
                        <a:pt x="2917208" y="1557121"/>
                        <a:pt x="2919685" y="1508731"/>
                        <a:pt x="2919685" y="1459824"/>
                      </a:cubicBezTo>
                      <a:cubicBezTo>
                        <a:pt x="2919685" y="653575"/>
                        <a:pt x="2266073" y="0"/>
                        <a:pt x="1459824" y="0"/>
                      </a:cubicBezTo>
                      <a:cubicBezTo>
                        <a:pt x="653612" y="0"/>
                        <a:pt x="0" y="653575"/>
                        <a:pt x="0" y="1459824"/>
                      </a:cubicBezTo>
                      <a:cubicBezTo>
                        <a:pt x="0" y="1514868"/>
                        <a:pt x="3142" y="1569135"/>
                        <a:pt x="9094" y="1622589"/>
                      </a:cubicBezTo>
                      <a:cubicBezTo>
                        <a:pt x="195296" y="1544663"/>
                        <a:pt x="399723" y="1501560"/>
                        <a:pt x="614206" y="1501560"/>
                      </a:cubicBezTo>
                      <a:cubicBezTo>
                        <a:pt x="935559" y="1501597"/>
                        <a:pt x="1234289" y="1598302"/>
                        <a:pt x="1483076" y="1764062"/>
                      </a:cubicBezTo>
                      <a:close/>
                    </a:path>
                  </a:pathLst>
                </a:custGeom>
                <a:solidFill>
                  <a:srgbClr val="43ADAD"/>
                </a:solidFill>
                <a:ln w="3697" cap="flat">
                  <a:noFill/>
                  <a:prstDash val="solid"/>
                  <a:miter/>
                </a:ln>
              </p:spPr>
              <p:txBody>
                <a:bodyPr rtlCol="0" anchor="ctr"/>
                <a:lstStyle/>
                <a:p>
                  <a:endParaRPr lang="zh-TW" altLang="en-US"/>
                </a:p>
              </p:txBody>
            </p:sp>
            <p:sp>
              <p:nvSpPr>
                <p:cNvPr id="27" name="手繪多邊形: 圖案 26">
                  <a:extLst>
                    <a:ext uri="{FF2B5EF4-FFF2-40B4-BE49-F238E27FC236}">
                      <a16:creationId xmlns:a16="http://schemas.microsoft.com/office/drawing/2014/main" id="{A213768C-D406-8609-3C7D-595AB89CA82D}"/>
                    </a:ext>
                  </a:extLst>
                </p:cNvPr>
                <p:cNvSpPr/>
                <p:nvPr/>
              </p:nvSpPr>
              <p:spPr>
                <a:xfrm>
                  <a:off x="4392526" y="3462686"/>
                  <a:ext cx="1362231" cy="1157730"/>
                </a:xfrm>
                <a:custGeom>
                  <a:avLst/>
                  <a:gdLst>
                    <a:gd name="connsiteX0" fmla="*/ 786361 w 1362231"/>
                    <a:gd name="connsiteY0" fmla="*/ 1157730 h 1157730"/>
                    <a:gd name="connsiteX1" fmla="*/ 1362231 w 1362231"/>
                    <a:gd name="connsiteY1" fmla="*/ 221912 h 1157730"/>
                    <a:gd name="connsiteX2" fmla="*/ 588329 w 1362231"/>
                    <a:gd name="connsiteY2" fmla="*/ 0 h 1157730"/>
                    <a:gd name="connsiteX3" fmla="*/ 0 w 1362231"/>
                    <a:gd name="connsiteY3" fmla="*/ 123506 h 1157730"/>
                    <a:gd name="connsiteX4" fmla="*/ 786361 w 1362231"/>
                    <a:gd name="connsiteY4" fmla="*/ 1157730 h 115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231" h="1157730">
                      <a:moveTo>
                        <a:pt x="786361" y="1157730"/>
                      </a:moveTo>
                      <a:cubicBezTo>
                        <a:pt x="860146" y="779596"/>
                        <a:pt x="1069675" y="450035"/>
                        <a:pt x="1362231" y="221912"/>
                      </a:cubicBezTo>
                      <a:cubicBezTo>
                        <a:pt x="1137879" y="81364"/>
                        <a:pt x="872604" y="0"/>
                        <a:pt x="588329" y="0"/>
                      </a:cubicBezTo>
                      <a:cubicBezTo>
                        <a:pt x="378985" y="0"/>
                        <a:pt x="179992" y="44175"/>
                        <a:pt x="0" y="123506"/>
                      </a:cubicBezTo>
                      <a:cubicBezTo>
                        <a:pt x="86466" y="578200"/>
                        <a:pt x="383754" y="958109"/>
                        <a:pt x="786361" y="1157730"/>
                      </a:cubicBezTo>
                      <a:close/>
                    </a:path>
                  </a:pathLst>
                </a:custGeom>
                <a:solidFill>
                  <a:srgbClr val="ED879A"/>
                </a:solidFill>
                <a:ln w="3697" cap="flat">
                  <a:noFill/>
                  <a:prstDash val="solid"/>
                  <a:miter/>
                </a:ln>
              </p:spPr>
              <p:txBody>
                <a:bodyPr rtlCol="0" anchor="ctr"/>
                <a:lstStyle/>
                <a:p>
                  <a:endParaRPr lang="zh-TW" altLang="en-US"/>
                </a:p>
              </p:txBody>
            </p:sp>
            <p:sp>
              <p:nvSpPr>
                <p:cNvPr id="28" name="手繪多邊形: 圖案 27">
                  <a:extLst>
                    <a:ext uri="{FF2B5EF4-FFF2-40B4-BE49-F238E27FC236}">
                      <a16:creationId xmlns:a16="http://schemas.microsoft.com/office/drawing/2014/main" id="{7F6BE79A-1081-4E2E-2589-590343096603}"/>
                    </a:ext>
                  </a:extLst>
                </p:cNvPr>
                <p:cNvSpPr/>
                <p:nvPr/>
              </p:nvSpPr>
              <p:spPr>
                <a:xfrm>
                  <a:off x="5944767" y="3462723"/>
                  <a:ext cx="1319164" cy="1135993"/>
                </a:xfrm>
                <a:custGeom>
                  <a:avLst/>
                  <a:gdLst>
                    <a:gd name="connsiteX0" fmla="*/ 0 w 1319164"/>
                    <a:gd name="connsiteY0" fmla="*/ 221912 h 1135993"/>
                    <a:gd name="connsiteX1" fmla="*/ 571509 w 1319164"/>
                    <a:gd name="connsiteY1" fmla="*/ 1135994 h 1135993"/>
                    <a:gd name="connsiteX2" fmla="*/ 1319165 w 1319164"/>
                    <a:gd name="connsiteY2" fmla="*/ 105356 h 1135993"/>
                    <a:gd name="connsiteX3" fmla="*/ 773866 w 1319164"/>
                    <a:gd name="connsiteY3" fmla="*/ 0 h 1135993"/>
                    <a:gd name="connsiteX4" fmla="*/ 0 w 1319164"/>
                    <a:gd name="connsiteY4" fmla="*/ 221912 h 1135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164" h="1135993">
                      <a:moveTo>
                        <a:pt x="0" y="221912"/>
                      </a:moveTo>
                      <a:cubicBezTo>
                        <a:pt x="286937" y="445636"/>
                        <a:pt x="494063" y="766953"/>
                        <a:pt x="571509" y="1135994"/>
                      </a:cubicBezTo>
                      <a:cubicBezTo>
                        <a:pt x="957924" y="928461"/>
                        <a:pt x="1240093" y="551990"/>
                        <a:pt x="1319165" y="105356"/>
                      </a:cubicBezTo>
                      <a:cubicBezTo>
                        <a:pt x="1150706" y="37448"/>
                        <a:pt x="966648" y="0"/>
                        <a:pt x="773866" y="0"/>
                      </a:cubicBezTo>
                      <a:cubicBezTo>
                        <a:pt x="489590" y="0"/>
                        <a:pt x="224352" y="81327"/>
                        <a:pt x="0" y="221912"/>
                      </a:cubicBezTo>
                      <a:close/>
                    </a:path>
                  </a:pathLst>
                </a:custGeom>
                <a:solidFill>
                  <a:srgbClr val="25928F"/>
                </a:solidFill>
                <a:ln w="3697" cap="flat">
                  <a:noFill/>
                  <a:prstDash val="solid"/>
                  <a:miter/>
                </a:ln>
              </p:spPr>
              <p:txBody>
                <a:bodyPr rtlCol="0" anchor="ctr"/>
                <a:lstStyle/>
                <a:p>
                  <a:endParaRPr lang="zh-TW" altLang="en-US"/>
                </a:p>
              </p:txBody>
            </p:sp>
          </p:grpSp>
          <p:sp>
            <p:nvSpPr>
              <p:cNvPr id="20" name="手繪多邊形: 圖案 19">
                <a:extLst>
                  <a:ext uri="{FF2B5EF4-FFF2-40B4-BE49-F238E27FC236}">
                    <a16:creationId xmlns:a16="http://schemas.microsoft.com/office/drawing/2014/main" id="{D782755B-9665-5A94-4D9B-3E03C9896C32}"/>
                  </a:ext>
                </a:extLst>
              </p:cNvPr>
              <p:cNvSpPr/>
              <p:nvPr/>
            </p:nvSpPr>
            <p:spPr>
              <a:xfrm>
                <a:off x="4836314" y="3671586"/>
                <a:ext cx="220766" cy="481605"/>
              </a:xfrm>
              <a:custGeom>
                <a:avLst/>
                <a:gdLst>
                  <a:gd name="connsiteX0" fmla="*/ 111862 w 220766"/>
                  <a:gd name="connsiteY0" fmla="*/ 99996 h 481605"/>
                  <a:gd name="connsiteX1" fmla="*/ 110383 w 220766"/>
                  <a:gd name="connsiteY1" fmla="*/ 99996 h 481605"/>
                  <a:gd name="connsiteX2" fmla="*/ 18520 w 220766"/>
                  <a:gd name="connsiteY2" fmla="*/ 143728 h 481605"/>
                  <a:gd name="connsiteX3" fmla="*/ 0 w 220766"/>
                  <a:gd name="connsiteY3" fmla="*/ 59258 h 481605"/>
                  <a:gd name="connsiteX4" fmla="*/ 127425 w 220766"/>
                  <a:gd name="connsiteY4" fmla="*/ 0 h 481605"/>
                  <a:gd name="connsiteX5" fmla="*/ 220767 w 220766"/>
                  <a:gd name="connsiteY5" fmla="*/ 0 h 481605"/>
                  <a:gd name="connsiteX6" fmla="*/ 220767 w 220766"/>
                  <a:gd name="connsiteY6" fmla="*/ 481605 h 481605"/>
                  <a:gd name="connsiteX7" fmla="*/ 111862 w 220766"/>
                  <a:gd name="connsiteY7" fmla="*/ 481605 h 481605"/>
                  <a:gd name="connsiteX8" fmla="*/ 111862 w 220766"/>
                  <a:gd name="connsiteY8" fmla="*/ 99996 h 48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766" h="481605">
                    <a:moveTo>
                      <a:pt x="111862" y="99996"/>
                    </a:moveTo>
                    <a:lnTo>
                      <a:pt x="110383" y="99996"/>
                    </a:lnTo>
                    <a:lnTo>
                      <a:pt x="18520" y="143728"/>
                    </a:lnTo>
                    <a:lnTo>
                      <a:pt x="0" y="59258"/>
                    </a:lnTo>
                    <a:lnTo>
                      <a:pt x="127425" y="0"/>
                    </a:lnTo>
                    <a:lnTo>
                      <a:pt x="220767" y="0"/>
                    </a:lnTo>
                    <a:lnTo>
                      <a:pt x="220767" y="481605"/>
                    </a:lnTo>
                    <a:lnTo>
                      <a:pt x="111862" y="481605"/>
                    </a:lnTo>
                    <a:lnTo>
                      <a:pt x="111862" y="99996"/>
                    </a:lnTo>
                    <a:close/>
                  </a:path>
                </a:pathLst>
              </a:custGeom>
              <a:solidFill>
                <a:srgbClr val="FFFFFF"/>
              </a:solidFill>
              <a:ln w="3697" cap="flat">
                <a:noFill/>
                <a:prstDash val="solid"/>
                <a:miter/>
              </a:ln>
            </p:spPr>
            <p:txBody>
              <a:bodyPr rtlCol="0" anchor="ctr"/>
              <a:lstStyle/>
              <a:p>
                <a:endParaRPr lang="zh-TW" altLang="en-US"/>
              </a:p>
            </p:txBody>
          </p:sp>
          <p:sp>
            <p:nvSpPr>
              <p:cNvPr id="21" name="手繪多邊形: 圖案 20">
                <a:extLst>
                  <a:ext uri="{FF2B5EF4-FFF2-40B4-BE49-F238E27FC236}">
                    <a16:creationId xmlns:a16="http://schemas.microsoft.com/office/drawing/2014/main" id="{08247A72-D2B4-A4FD-1BBF-6926027E4A88}"/>
                  </a:ext>
                </a:extLst>
              </p:cNvPr>
              <p:cNvSpPr/>
              <p:nvPr/>
            </p:nvSpPr>
            <p:spPr>
              <a:xfrm>
                <a:off x="6542781" y="3663380"/>
                <a:ext cx="341574" cy="489774"/>
              </a:xfrm>
              <a:custGeom>
                <a:avLst/>
                <a:gdLst>
                  <a:gd name="connsiteX0" fmla="*/ 0 w 341574"/>
                  <a:gd name="connsiteY0" fmla="*/ 489775 h 489774"/>
                  <a:gd name="connsiteX1" fmla="*/ 0 w 341574"/>
                  <a:gd name="connsiteY1" fmla="*/ 421608 h 489774"/>
                  <a:gd name="connsiteX2" fmla="*/ 62252 w 341574"/>
                  <a:gd name="connsiteY2" fmla="*/ 365307 h 489774"/>
                  <a:gd name="connsiteX3" fmla="*/ 220064 w 341574"/>
                  <a:gd name="connsiteY3" fmla="*/ 160806 h 489774"/>
                  <a:gd name="connsiteX4" fmla="*/ 140770 w 341574"/>
                  <a:gd name="connsiteY4" fmla="*/ 90421 h 489774"/>
                  <a:gd name="connsiteX5" fmla="*/ 37780 w 341574"/>
                  <a:gd name="connsiteY5" fmla="*/ 130419 h 489774"/>
                  <a:gd name="connsiteX6" fmla="*/ 5915 w 341574"/>
                  <a:gd name="connsiteY6" fmla="*/ 49647 h 489774"/>
                  <a:gd name="connsiteX7" fmla="*/ 163727 w 341574"/>
                  <a:gd name="connsiteY7" fmla="*/ 0 h 489774"/>
                  <a:gd name="connsiteX8" fmla="*/ 332665 w 341574"/>
                  <a:gd name="connsiteY8" fmla="*/ 151158 h 489774"/>
                  <a:gd name="connsiteX9" fmla="*/ 204501 w 341574"/>
                  <a:gd name="connsiteY9" fmla="*/ 358616 h 489774"/>
                  <a:gd name="connsiteX10" fmla="*/ 160030 w 341574"/>
                  <a:gd name="connsiteY10" fmla="*/ 395657 h 489774"/>
                  <a:gd name="connsiteX11" fmla="*/ 160030 w 341574"/>
                  <a:gd name="connsiteY11" fmla="*/ 397136 h 489774"/>
                  <a:gd name="connsiteX12" fmla="*/ 341575 w 341574"/>
                  <a:gd name="connsiteY12" fmla="*/ 397136 h 489774"/>
                  <a:gd name="connsiteX13" fmla="*/ 341575 w 341574"/>
                  <a:gd name="connsiteY13" fmla="*/ 489738 h 489774"/>
                  <a:gd name="connsiteX14" fmla="*/ 0 w 341574"/>
                  <a:gd name="connsiteY14" fmla="*/ 489738 h 48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1574" h="489774">
                    <a:moveTo>
                      <a:pt x="0" y="489775"/>
                    </a:moveTo>
                    <a:lnTo>
                      <a:pt x="0" y="421608"/>
                    </a:lnTo>
                    <a:lnTo>
                      <a:pt x="62252" y="365307"/>
                    </a:lnTo>
                    <a:cubicBezTo>
                      <a:pt x="167460" y="271189"/>
                      <a:pt x="218585" y="217107"/>
                      <a:pt x="220064" y="160806"/>
                    </a:cubicBezTo>
                    <a:cubicBezTo>
                      <a:pt x="220064" y="121547"/>
                      <a:pt x="196368" y="90421"/>
                      <a:pt x="140770" y="90421"/>
                    </a:cubicBezTo>
                    <a:cubicBezTo>
                      <a:pt x="99293" y="90421"/>
                      <a:pt x="62955" y="111160"/>
                      <a:pt x="37780" y="130419"/>
                    </a:cubicBezTo>
                    <a:lnTo>
                      <a:pt x="5915" y="49647"/>
                    </a:lnTo>
                    <a:cubicBezTo>
                      <a:pt x="42216" y="22217"/>
                      <a:pt x="98517" y="0"/>
                      <a:pt x="163727" y="0"/>
                    </a:cubicBezTo>
                    <a:cubicBezTo>
                      <a:pt x="272631" y="0"/>
                      <a:pt x="332665" y="63731"/>
                      <a:pt x="332665" y="151158"/>
                    </a:cubicBezTo>
                    <a:cubicBezTo>
                      <a:pt x="332665" y="231930"/>
                      <a:pt x="274147" y="296364"/>
                      <a:pt x="204501" y="358616"/>
                    </a:cubicBezTo>
                    <a:lnTo>
                      <a:pt x="160030" y="395657"/>
                    </a:lnTo>
                    <a:lnTo>
                      <a:pt x="160030" y="397136"/>
                    </a:lnTo>
                    <a:lnTo>
                      <a:pt x="341575" y="397136"/>
                    </a:lnTo>
                    <a:lnTo>
                      <a:pt x="341575" y="489738"/>
                    </a:lnTo>
                    <a:lnTo>
                      <a:pt x="0" y="489738"/>
                    </a:lnTo>
                    <a:close/>
                  </a:path>
                </a:pathLst>
              </a:custGeom>
              <a:solidFill>
                <a:srgbClr val="FFFFFF"/>
              </a:solidFill>
              <a:ln w="3697" cap="flat">
                <a:noFill/>
                <a:prstDash val="solid"/>
                <a:miter/>
              </a:ln>
            </p:spPr>
            <p:txBody>
              <a:bodyPr rtlCol="0" anchor="ctr"/>
              <a:lstStyle/>
              <a:p>
                <a:endParaRPr lang="zh-TW" altLang="en-US"/>
              </a:p>
            </p:txBody>
          </p:sp>
          <p:sp>
            <p:nvSpPr>
              <p:cNvPr id="22" name="手繪多邊形: 圖案 21">
                <a:extLst>
                  <a:ext uri="{FF2B5EF4-FFF2-40B4-BE49-F238E27FC236}">
                    <a16:creationId xmlns:a16="http://schemas.microsoft.com/office/drawing/2014/main" id="{3D38DD2A-867E-E025-6A69-16C7CB8788BE}"/>
                  </a:ext>
                </a:extLst>
              </p:cNvPr>
              <p:cNvSpPr/>
              <p:nvPr/>
            </p:nvSpPr>
            <p:spPr>
              <a:xfrm>
                <a:off x="5684113" y="5138508"/>
                <a:ext cx="340058" cy="497907"/>
              </a:xfrm>
              <a:custGeom>
                <a:avLst/>
                <a:gdLst>
                  <a:gd name="connsiteX0" fmla="*/ 22956 w 340058"/>
                  <a:gd name="connsiteY0" fmla="*/ 379355 h 497907"/>
                  <a:gd name="connsiteX1" fmla="*/ 134818 w 340058"/>
                  <a:gd name="connsiteY1" fmla="*/ 409002 h 497907"/>
                  <a:gd name="connsiteX2" fmla="*/ 222985 w 340058"/>
                  <a:gd name="connsiteY2" fmla="*/ 344532 h 497907"/>
                  <a:gd name="connsiteX3" fmla="*/ 125909 w 340058"/>
                  <a:gd name="connsiteY3" fmla="*/ 275625 h 497907"/>
                  <a:gd name="connsiteX4" fmla="*/ 79959 w 340058"/>
                  <a:gd name="connsiteY4" fmla="*/ 275625 h 497907"/>
                  <a:gd name="connsiteX5" fmla="*/ 79959 w 340058"/>
                  <a:gd name="connsiteY5" fmla="*/ 194853 h 497907"/>
                  <a:gd name="connsiteX6" fmla="*/ 123691 w 340058"/>
                  <a:gd name="connsiteY6" fmla="*/ 194853 h 497907"/>
                  <a:gd name="connsiteX7" fmla="*/ 209639 w 340058"/>
                  <a:gd name="connsiteY7" fmla="*/ 139291 h 497907"/>
                  <a:gd name="connsiteX8" fmla="*/ 138515 w 340058"/>
                  <a:gd name="connsiteY8" fmla="*/ 88905 h 497907"/>
                  <a:gd name="connsiteX9" fmla="*/ 37743 w 340058"/>
                  <a:gd name="connsiteY9" fmla="*/ 117814 h 497907"/>
                  <a:gd name="connsiteX10" fmla="*/ 14787 w 340058"/>
                  <a:gd name="connsiteY10" fmla="*/ 36301 h 497907"/>
                  <a:gd name="connsiteX11" fmla="*/ 163726 w 340058"/>
                  <a:gd name="connsiteY11" fmla="*/ 0 h 497907"/>
                  <a:gd name="connsiteX12" fmla="*/ 323756 w 340058"/>
                  <a:gd name="connsiteY12" fmla="*/ 120032 h 497907"/>
                  <a:gd name="connsiteX13" fmla="*/ 235590 w 340058"/>
                  <a:gd name="connsiteY13" fmla="*/ 231893 h 497907"/>
                  <a:gd name="connsiteX14" fmla="*/ 235590 w 340058"/>
                  <a:gd name="connsiteY14" fmla="*/ 233372 h 497907"/>
                  <a:gd name="connsiteX15" fmla="*/ 340059 w 340058"/>
                  <a:gd name="connsiteY15" fmla="*/ 350446 h 497907"/>
                  <a:gd name="connsiteX16" fmla="*/ 142988 w 340058"/>
                  <a:gd name="connsiteY16" fmla="*/ 497907 h 497907"/>
                  <a:gd name="connsiteX17" fmla="*/ 0 w 340058"/>
                  <a:gd name="connsiteY17" fmla="*/ 463824 h 497907"/>
                  <a:gd name="connsiteX18" fmla="*/ 22956 w 340058"/>
                  <a:gd name="connsiteY18" fmla="*/ 379355 h 49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0058" h="497907">
                    <a:moveTo>
                      <a:pt x="22956" y="379355"/>
                    </a:moveTo>
                    <a:cubicBezTo>
                      <a:pt x="42956" y="389742"/>
                      <a:pt x="88905" y="409002"/>
                      <a:pt x="134818" y="409002"/>
                    </a:cubicBezTo>
                    <a:cubicBezTo>
                      <a:pt x="193337" y="409002"/>
                      <a:pt x="222985" y="380833"/>
                      <a:pt x="222985" y="344532"/>
                    </a:cubicBezTo>
                    <a:cubicBezTo>
                      <a:pt x="222985" y="297103"/>
                      <a:pt x="175556" y="275625"/>
                      <a:pt x="125909" y="275625"/>
                    </a:cubicBezTo>
                    <a:lnTo>
                      <a:pt x="79959" y="275625"/>
                    </a:lnTo>
                    <a:lnTo>
                      <a:pt x="79959" y="194853"/>
                    </a:lnTo>
                    <a:lnTo>
                      <a:pt x="123691" y="194853"/>
                    </a:lnTo>
                    <a:cubicBezTo>
                      <a:pt x="161472" y="194113"/>
                      <a:pt x="209639" y="180029"/>
                      <a:pt x="209639" y="139291"/>
                    </a:cubicBezTo>
                    <a:cubicBezTo>
                      <a:pt x="209639" y="110383"/>
                      <a:pt x="185944" y="88905"/>
                      <a:pt x="138515" y="88905"/>
                    </a:cubicBezTo>
                    <a:cubicBezTo>
                      <a:pt x="99256" y="88905"/>
                      <a:pt x="57742" y="105947"/>
                      <a:pt x="37743" y="117814"/>
                    </a:cubicBezTo>
                    <a:lnTo>
                      <a:pt x="14787" y="36301"/>
                    </a:lnTo>
                    <a:cubicBezTo>
                      <a:pt x="43695" y="17781"/>
                      <a:pt x="101474" y="0"/>
                      <a:pt x="163726" y="0"/>
                    </a:cubicBezTo>
                    <a:cubicBezTo>
                      <a:pt x="266716" y="0"/>
                      <a:pt x="323756" y="54082"/>
                      <a:pt x="323756" y="120032"/>
                    </a:cubicBezTo>
                    <a:cubicBezTo>
                      <a:pt x="323756" y="171157"/>
                      <a:pt x="294848" y="211155"/>
                      <a:pt x="235590" y="231893"/>
                    </a:cubicBezTo>
                    <a:lnTo>
                      <a:pt x="235590" y="233372"/>
                    </a:lnTo>
                    <a:cubicBezTo>
                      <a:pt x="293370" y="243760"/>
                      <a:pt x="340059" y="287455"/>
                      <a:pt x="340059" y="350446"/>
                    </a:cubicBezTo>
                    <a:cubicBezTo>
                      <a:pt x="340059" y="435655"/>
                      <a:pt x="265238" y="497907"/>
                      <a:pt x="142988" y="497907"/>
                    </a:cubicBezTo>
                    <a:cubicBezTo>
                      <a:pt x="80736" y="497907"/>
                      <a:pt x="28132" y="481605"/>
                      <a:pt x="0" y="463824"/>
                    </a:cubicBezTo>
                    <a:lnTo>
                      <a:pt x="22956" y="379355"/>
                    </a:lnTo>
                    <a:close/>
                  </a:path>
                </a:pathLst>
              </a:custGeom>
              <a:solidFill>
                <a:srgbClr val="FFFFFF"/>
              </a:solidFill>
              <a:ln w="3697" cap="flat">
                <a:noFill/>
                <a:prstDash val="solid"/>
                <a:miter/>
              </a:ln>
            </p:spPr>
            <p:txBody>
              <a:bodyPr rtlCol="0" anchor="ctr"/>
              <a:lstStyle/>
              <a:p>
                <a:endParaRPr lang="zh-TW" altLang="en-US"/>
              </a:p>
            </p:txBody>
          </p:sp>
        </p:grpSp>
        <p:sp>
          <p:nvSpPr>
            <p:cNvPr id="16" name="文字方塊 15">
              <a:extLst>
                <a:ext uri="{FF2B5EF4-FFF2-40B4-BE49-F238E27FC236}">
                  <a16:creationId xmlns:a16="http://schemas.microsoft.com/office/drawing/2014/main" id="{41772D9D-8CF8-DDF5-8DBC-4E8CF0CFE034}"/>
                </a:ext>
              </a:extLst>
            </p:cNvPr>
            <p:cNvSpPr txBox="1"/>
            <p:nvPr/>
          </p:nvSpPr>
          <p:spPr>
            <a:xfrm>
              <a:off x="3766397" y="4740448"/>
              <a:ext cx="1342663" cy="830997"/>
            </a:xfrm>
            <a:prstGeom prst="rect">
              <a:avLst/>
            </a:prstGeom>
            <a:noFill/>
          </p:spPr>
          <p:txBody>
            <a:bodyPr wrap="square">
              <a:spAutoFit/>
            </a:bodyPr>
            <a:lstStyle/>
            <a:p>
              <a:pPr algn="ctr"/>
              <a:r>
                <a:rPr lang="zh-TW" altLang="en-US" sz="2400" b="1" dirty="0">
                  <a:solidFill>
                    <a:schemeClr val="bg1"/>
                  </a:solidFill>
                  <a:latin typeface="微软雅黑" panose="020B0503020204020204" pitchFamily="34" charset="-122"/>
                  <a:ea typeface="微软雅黑" panose="020B0503020204020204" pitchFamily="34" charset="-122"/>
                </a:rPr>
                <a:t>低溫智慧</a:t>
              </a:r>
              <a:r>
                <a:rPr lang="zh-TW" altLang="zh-TW" sz="2400" b="1" dirty="0">
                  <a:solidFill>
                    <a:schemeClr val="bg1"/>
                  </a:solidFill>
                  <a:latin typeface="微软雅黑" panose="020B0503020204020204" pitchFamily="34" charset="-122"/>
                  <a:ea typeface="微软雅黑" panose="020B0503020204020204" pitchFamily="34" charset="-122"/>
                </a:rPr>
                <a:t>倉儲</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7" name="文字方塊 16">
              <a:extLst>
                <a:ext uri="{FF2B5EF4-FFF2-40B4-BE49-F238E27FC236}">
                  <a16:creationId xmlns:a16="http://schemas.microsoft.com/office/drawing/2014/main" id="{FBEF4176-A5AF-F044-79BA-DD2AB67FFFEB}"/>
                </a:ext>
              </a:extLst>
            </p:cNvPr>
            <p:cNvSpPr txBox="1"/>
            <p:nvPr/>
          </p:nvSpPr>
          <p:spPr>
            <a:xfrm>
              <a:off x="5221902" y="2230755"/>
              <a:ext cx="1130607" cy="954107"/>
            </a:xfrm>
            <a:prstGeom prst="rect">
              <a:avLst/>
            </a:prstGeom>
            <a:noFill/>
          </p:spPr>
          <p:txBody>
            <a:bodyPr wrap="square">
              <a:spAutoFit/>
            </a:bodyPr>
            <a:lstStyle/>
            <a:p>
              <a:pPr algn="ctr"/>
              <a:r>
                <a:rPr lang="zh-TW" altLang="zh-TW" sz="2800" b="1" dirty="0">
                  <a:solidFill>
                    <a:schemeClr val="bg1"/>
                  </a:solidFill>
                  <a:latin typeface="微软雅黑" panose="020B0503020204020204" pitchFamily="34" charset="-122"/>
                  <a:ea typeface="微软雅黑" panose="020B0503020204020204" pitchFamily="34" charset="-122"/>
                </a:rPr>
                <a:t>智慧棧板</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8" name="文字方塊 17">
              <a:extLst>
                <a:ext uri="{FF2B5EF4-FFF2-40B4-BE49-F238E27FC236}">
                  <a16:creationId xmlns:a16="http://schemas.microsoft.com/office/drawing/2014/main" id="{C89103A6-A328-C001-14A5-4455DDBA0FC4}"/>
                </a:ext>
              </a:extLst>
            </p:cNvPr>
            <p:cNvSpPr txBox="1"/>
            <p:nvPr/>
          </p:nvSpPr>
          <p:spPr>
            <a:xfrm>
              <a:off x="6391093" y="4607576"/>
              <a:ext cx="1874416" cy="1200329"/>
            </a:xfrm>
            <a:prstGeom prst="rect">
              <a:avLst/>
            </a:prstGeom>
            <a:noFill/>
          </p:spPr>
          <p:txBody>
            <a:bodyPr wrap="square">
              <a:spAutoFit/>
            </a:bodyPr>
            <a:lstStyle/>
            <a:p>
              <a:pPr algn="ctr"/>
              <a:r>
                <a:rPr lang="zh-TW" altLang="zh-TW" sz="2400" b="1" dirty="0">
                  <a:solidFill>
                    <a:schemeClr val="bg1"/>
                  </a:solidFill>
                  <a:latin typeface="微软雅黑" panose="020B0503020204020204" pitchFamily="34" charset="-122"/>
                  <a:ea typeface="微软雅黑" panose="020B0503020204020204" pitchFamily="34" charset="-122"/>
                </a:rPr>
                <a:t>雲端</a:t>
              </a:r>
              <a:r>
                <a:rPr lang="en-US" altLang="zh-TW" sz="2400" b="1" dirty="0">
                  <a:solidFill>
                    <a:schemeClr val="bg1"/>
                  </a:solidFill>
                  <a:latin typeface="微软雅黑" panose="020B0503020204020204" pitchFamily="34" charset="-122"/>
                  <a:ea typeface="微软雅黑" panose="020B0503020204020204" pitchFamily="34" charset="-122"/>
                </a:rPr>
                <a:t>WMS</a:t>
              </a:r>
              <a:r>
                <a:rPr lang="zh-TW" altLang="zh-TW" sz="2400" b="1" dirty="0">
                  <a:solidFill>
                    <a:schemeClr val="bg1"/>
                  </a:solidFill>
                  <a:latin typeface="微软雅黑" panose="020B0503020204020204" pitchFamily="34" charset="-122"/>
                  <a:ea typeface="微软雅黑" panose="020B0503020204020204" pitchFamily="34" charset="-122"/>
                </a:rPr>
                <a:t>倉儲管理</a:t>
              </a:r>
              <a:endParaRPr lang="en-US" altLang="zh-TW" sz="2400" b="1" dirty="0">
                <a:solidFill>
                  <a:schemeClr val="bg1"/>
                </a:solidFill>
                <a:latin typeface="微软雅黑" panose="020B0503020204020204" pitchFamily="34" charset="-122"/>
                <a:ea typeface="微软雅黑" panose="020B0503020204020204" pitchFamily="34" charset="-122"/>
              </a:endParaRPr>
            </a:p>
            <a:p>
              <a:pPr algn="ctr"/>
              <a:r>
                <a:rPr lang="zh-TW" altLang="zh-TW" sz="2400" b="1" dirty="0">
                  <a:solidFill>
                    <a:schemeClr val="bg1"/>
                  </a:solidFill>
                  <a:latin typeface="微软雅黑" panose="020B0503020204020204" pitchFamily="34" charset="-122"/>
                  <a:ea typeface="微软雅黑" panose="020B0503020204020204" pitchFamily="34" charset="-122"/>
                </a:rPr>
                <a:t>系統</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pic>
        <p:nvPicPr>
          <p:cNvPr id="29" name="圖片 28">
            <a:extLst>
              <a:ext uri="{FF2B5EF4-FFF2-40B4-BE49-F238E27FC236}">
                <a16:creationId xmlns:a16="http://schemas.microsoft.com/office/drawing/2014/main" id="{3021F602-043A-43C8-49BD-F3C6C00A08CF}"/>
              </a:ext>
            </a:extLst>
          </p:cNvPr>
          <p:cNvPicPr>
            <a:picLocks noChangeAspect="1"/>
          </p:cNvPicPr>
          <p:nvPr/>
        </p:nvPicPr>
        <p:blipFill rotWithShape="1">
          <a:blip r:embed="rId3"/>
          <a:srcRect l="38188" t="24801" r="6210" b="28439"/>
          <a:stretch/>
        </p:blipFill>
        <p:spPr>
          <a:xfrm>
            <a:off x="641032" y="3792635"/>
            <a:ext cx="2970350" cy="1656000"/>
          </a:xfrm>
          <a:prstGeom prst="rect">
            <a:avLst/>
          </a:prstGeom>
        </p:spPr>
      </p:pic>
      <p:pic>
        <p:nvPicPr>
          <p:cNvPr id="30" name="圖片 29">
            <a:extLst>
              <a:ext uri="{FF2B5EF4-FFF2-40B4-BE49-F238E27FC236}">
                <a16:creationId xmlns:a16="http://schemas.microsoft.com/office/drawing/2014/main" id="{3BBBF51B-6E1E-689D-B4E0-CB1A71EAC148}"/>
              </a:ext>
            </a:extLst>
          </p:cNvPr>
          <p:cNvPicPr>
            <a:picLocks noChangeAspect="1"/>
          </p:cNvPicPr>
          <p:nvPr/>
        </p:nvPicPr>
        <p:blipFill rotWithShape="1">
          <a:blip r:embed="rId4"/>
          <a:srcRect l="10391" t="36295" r="51634" b="27822"/>
          <a:stretch/>
        </p:blipFill>
        <p:spPr>
          <a:xfrm>
            <a:off x="7969609" y="1189242"/>
            <a:ext cx="3112161" cy="1654146"/>
          </a:xfrm>
          <a:prstGeom prst="rect">
            <a:avLst/>
          </a:prstGeom>
        </p:spPr>
      </p:pic>
      <p:pic>
        <p:nvPicPr>
          <p:cNvPr id="31" name="圖片 30">
            <a:extLst>
              <a:ext uri="{FF2B5EF4-FFF2-40B4-BE49-F238E27FC236}">
                <a16:creationId xmlns:a16="http://schemas.microsoft.com/office/drawing/2014/main" id="{4E9EA521-C108-39B8-309F-24D9CB04F72A}"/>
              </a:ext>
            </a:extLst>
          </p:cNvPr>
          <p:cNvPicPr>
            <a:picLocks noChangeAspect="1"/>
          </p:cNvPicPr>
          <p:nvPr/>
        </p:nvPicPr>
        <p:blipFill rotWithShape="1">
          <a:blip r:embed="rId5"/>
          <a:srcRect t="5930" r="10141" b="11056"/>
          <a:stretch/>
        </p:blipFill>
        <p:spPr>
          <a:xfrm>
            <a:off x="8699180" y="4240593"/>
            <a:ext cx="3100860" cy="1656000"/>
          </a:xfrm>
          <a:prstGeom prst="rect">
            <a:avLst/>
          </a:prstGeom>
        </p:spPr>
      </p:pic>
      <p:sp>
        <p:nvSpPr>
          <p:cNvPr id="4" name="矩形 3">
            <a:extLst>
              <a:ext uri="{FF2B5EF4-FFF2-40B4-BE49-F238E27FC236}">
                <a16:creationId xmlns:a16="http://schemas.microsoft.com/office/drawing/2014/main" id="{AA274AF3-ED18-C9F8-7DD7-3AE51C38C6F8}"/>
              </a:ext>
            </a:extLst>
          </p:cNvPr>
          <p:cNvSpPr/>
          <p:nvPr/>
        </p:nvSpPr>
        <p:spPr>
          <a:xfrm>
            <a:off x="198285" y="129560"/>
            <a:ext cx="3884617" cy="400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a:lnSpc>
                <a:spcPct val="115000"/>
              </a:lnSpc>
            </a:pPr>
            <a:r>
              <a:rPr lang="en-US" altLang="zh-TW" sz="2000" b="1" dirty="0">
                <a:latin typeface="微软雅黑" panose="020B0503020204020204" pitchFamily="34" charset="-122"/>
                <a:ea typeface="微软雅黑" panose="020B0503020204020204" pitchFamily="34" charset="-122"/>
              </a:rPr>
              <a:t>03.</a:t>
            </a:r>
            <a:r>
              <a:rPr lang="zh-TW" altLang="en-US" sz="2000" b="1" dirty="0">
                <a:latin typeface="微软雅黑" panose="020B0503020204020204" pitchFamily="34" charset="-122"/>
                <a:ea typeface="微软雅黑" panose="020B0503020204020204" pitchFamily="34" charset="-122"/>
              </a:rPr>
              <a:t>產業綠色轉型作為</a:t>
            </a:r>
            <a:endParaRPr lang="zh-TW" altLang="zh-TW"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1677502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CDEF469-B59C-C370-E5EA-89B4C98E10E3}"/>
              </a:ext>
            </a:extLst>
          </p:cNvPr>
          <p:cNvSpPr/>
          <p:nvPr/>
        </p:nvSpPr>
        <p:spPr>
          <a:xfrm>
            <a:off x="191194" y="529669"/>
            <a:ext cx="6700493" cy="4001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rtl="0">
              <a:buFont typeface="StarSymbol"/>
              <a:buNone/>
            </a:pPr>
            <a:r>
              <a:rPr lang="zh-TW" altLang="en-US" sz="2400" b="1" dirty="0">
                <a:highlight>
                  <a:srgbClr val="FF0000"/>
                </a:highlight>
                <a:latin typeface="微软雅黑" panose="020B0503020204020204" pitchFamily="34" charset="-122"/>
                <a:ea typeface="微软雅黑" panose="020B0503020204020204" pitchFamily="34" charset="-122"/>
              </a:rPr>
              <a:t>自動倉儲作業</a:t>
            </a:r>
            <a:r>
              <a:rPr lang="en-US" altLang="zh-TW" sz="2400" b="1" dirty="0">
                <a:highlight>
                  <a:srgbClr val="FF0000"/>
                </a:highlight>
                <a:latin typeface="微软雅黑" panose="020B0503020204020204" pitchFamily="34" charset="-122"/>
                <a:ea typeface="微软雅黑" panose="020B0503020204020204" pitchFamily="34" charset="-122"/>
              </a:rPr>
              <a:t>:</a:t>
            </a:r>
            <a:r>
              <a:rPr lang="zh-TW" altLang="en-US" sz="2400" b="1" dirty="0">
                <a:highlight>
                  <a:srgbClr val="FF0000"/>
                </a:highlight>
                <a:latin typeface="微软雅黑" panose="020B0503020204020204" pitchFamily="34" charset="-122"/>
                <a:ea typeface="微软雅黑" panose="020B0503020204020204" pitchFamily="34" charset="-122"/>
              </a:rPr>
              <a:t>有效減少人員進出倉能源損耗</a:t>
            </a:r>
          </a:p>
        </p:txBody>
      </p:sp>
      <p:pic>
        <p:nvPicPr>
          <p:cNvPr id="8" name="圖片 7">
            <a:hlinkClick r:id="rId3" action="ppaction://hlinkfile"/>
            <a:extLst>
              <a:ext uri="{FF2B5EF4-FFF2-40B4-BE49-F238E27FC236}">
                <a16:creationId xmlns:a16="http://schemas.microsoft.com/office/drawing/2014/main" id="{4178CA16-D499-812A-21FC-18A2862E7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0258" y="4020667"/>
            <a:ext cx="2968636" cy="1978607"/>
          </a:xfrm>
          <a:prstGeom prst="rect">
            <a:avLst/>
          </a:prstGeom>
        </p:spPr>
      </p:pic>
      <p:grpSp>
        <p:nvGrpSpPr>
          <p:cNvPr id="16" name="群組 15">
            <a:extLst>
              <a:ext uri="{FF2B5EF4-FFF2-40B4-BE49-F238E27FC236}">
                <a16:creationId xmlns:a16="http://schemas.microsoft.com/office/drawing/2014/main" id="{1163C1B6-C059-8A95-FAE4-B1C497603D93}"/>
              </a:ext>
            </a:extLst>
          </p:cNvPr>
          <p:cNvGrpSpPr/>
          <p:nvPr/>
        </p:nvGrpSpPr>
        <p:grpSpPr>
          <a:xfrm>
            <a:off x="450319" y="2392997"/>
            <a:ext cx="1974188" cy="2977304"/>
            <a:chOff x="450319" y="2392997"/>
            <a:chExt cx="1974188" cy="2977304"/>
          </a:xfrm>
        </p:grpSpPr>
        <p:pic>
          <p:nvPicPr>
            <p:cNvPr id="2" name="圖片 1">
              <a:extLst>
                <a:ext uri="{FF2B5EF4-FFF2-40B4-BE49-F238E27FC236}">
                  <a16:creationId xmlns:a16="http://schemas.microsoft.com/office/drawing/2014/main" id="{25A69A52-87EE-5236-2548-35ADEB4DBE01}"/>
                </a:ext>
              </a:extLst>
            </p:cNvPr>
            <p:cNvPicPr>
              <a:picLocks noChangeAspect="1"/>
            </p:cNvPicPr>
            <p:nvPr/>
          </p:nvPicPr>
          <p:blipFill rotWithShape="1">
            <a:blip r:embed="rId5">
              <a:extLst>
                <a:ext uri="{28A0092B-C50C-407E-A947-70E740481C1C}">
                  <a14:useLocalDpi xmlns:a14="http://schemas.microsoft.com/office/drawing/2010/main" val="0"/>
                </a:ext>
              </a:extLst>
            </a:blip>
            <a:srcRect l="10606" t="16131" r="8379" b="6563"/>
            <a:stretch/>
          </p:blipFill>
          <p:spPr>
            <a:xfrm>
              <a:off x="450319" y="2392997"/>
              <a:ext cx="1974188" cy="2511199"/>
            </a:xfrm>
            <a:prstGeom prst="rect">
              <a:avLst/>
            </a:prstGeom>
          </p:spPr>
        </p:pic>
        <p:sp>
          <p:nvSpPr>
            <p:cNvPr id="9" name="文字方塊 8">
              <a:extLst>
                <a:ext uri="{FF2B5EF4-FFF2-40B4-BE49-F238E27FC236}">
                  <a16:creationId xmlns:a16="http://schemas.microsoft.com/office/drawing/2014/main" id="{13849D1D-C539-62CF-8C3A-FF0FD4627ACD}"/>
                </a:ext>
              </a:extLst>
            </p:cNvPr>
            <p:cNvSpPr txBox="1"/>
            <p:nvPr/>
          </p:nvSpPr>
          <p:spPr>
            <a:xfrm>
              <a:off x="855305" y="4986580"/>
              <a:ext cx="1164217" cy="383721"/>
            </a:xfrm>
            <a:prstGeom prst="rect">
              <a:avLst/>
            </a:prstGeom>
            <a:solidFill>
              <a:srgbClr val="00B050"/>
            </a:solidFill>
          </p:spPr>
          <p:txBody>
            <a:bodyPr wrap="square" rtlCol="0">
              <a:spAutoFit/>
            </a:bodyPr>
            <a:lstStyle/>
            <a:p>
              <a:pPr algn="dist"/>
              <a:r>
                <a:rPr lang="zh-TW" altLang="en-US" dirty="0"/>
                <a:t>疊板作業</a:t>
              </a:r>
            </a:p>
          </p:txBody>
        </p:sp>
      </p:grpSp>
      <p:grpSp>
        <p:nvGrpSpPr>
          <p:cNvPr id="17" name="群組 16">
            <a:extLst>
              <a:ext uri="{FF2B5EF4-FFF2-40B4-BE49-F238E27FC236}">
                <a16:creationId xmlns:a16="http://schemas.microsoft.com/office/drawing/2014/main" id="{5A80046B-796F-3400-D6E0-E042BA7877EA}"/>
              </a:ext>
            </a:extLst>
          </p:cNvPr>
          <p:cNvGrpSpPr/>
          <p:nvPr/>
        </p:nvGrpSpPr>
        <p:grpSpPr>
          <a:xfrm>
            <a:off x="2530927" y="2392997"/>
            <a:ext cx="2020785" cy="2962915"/>
            <a:chOff x="2583460" y="2392997"/>
            <a:chExt cx="2020785" cy="2962915"/>
          </a:xfrm>
        </p:grpSpPr>
        <p:pic>
          <p:nvPicPr>
            <p:cNvPr id="4" name="圖片 3">
              <a:extLst>
                <a:ext uri="{FF2B5EF4-FFF2-40B4-BE49-F238E27FC236}">
                  <a16:creationId xmlns:a16="http://schemas.microsoft.com/office/drawing/2014/main" id="{1AEBD115-E89A-7DC8-C562-8FB49931834F}"/>
                </a:ext>
              </a:extLst>
            </p:cNvPr>
            <p:cNvPicPr>
              <a:picLocks noChangeAspect="1"/>
            </p:cNvPicPr>
            <p:nvPr/>
          </p:nvPicPr>
          <p:blipFill rotWithShape="1">
            <a:blip r:embed="rId6">
              <a:extLst>
                <a:ext uri="{28A0092B-C50C-407E-A947-70E740481C1C}">
                  <a14:useLocalDpi xmlns:a14="http://schemas.microsoft.com/office/drawing/2010/main" val="0"/>
                </a:ext>
              </a:extLst>
            </a:blip>
            <a:srcRect l="12491" t="12509" r="3763" b="12870"/>
            <a:stretch/>
          </p:blipFill>
          <p:spPr>
            <a:xfrm>
              <a:off x="2583460" y="2392997"/>
              <a:ext cx="2020785" cy="2511199"/>
            </a:xfrm>
            <a:prstGeom prst="rect">
              <a:avLst/>
            </a:prstGeom>
          </p:spPr>
        </p:pic>
        <p:sp>
          <p:nvSpPr>
            <p:cNvPr id="10" name="文字方塊 9">
              <a:extLst>
                <a:ext uri="{FF2B5EF4-FFF2-40B4-BE49-F238E27FC236}">
                  <a16:creationId xmlns:a16="http://schemas.microsoft.com/office/drawing/2014/main" id="{421CF7CF-DD1E-6902-EF33-E6560148BF68}"/>
                </a:ext>
              </a:extLst>
            </p:cNvPr>
            <p:cNvSpPr txBox="1"/>
            <p:nvPr/>
          </p:nvSpPr>
          <p:spPr>
            <a:xfrm>
              <a:off x="3011744" y="4986580"/>
              <a:ext cx="1164217" cy="369332"/>
            </a:xfrm>
            <a:prstGeom prst="rect">
              <a:avLst/>
            </a:prstGeom>
            <a:solidFill>
              <a:srgbClr val="00B050"/>
            </a:solidFill>
          </p:spPr>
          <p:txBody>
            <a:bodyPr wrap="square" rtlCol="0">
              <a:spAutoFit/>
            </a:bodyPr>
            <a:lstStyle/>
            <a:p>
              <a:pPr algn="dist"/>
              <a:r>
                <a:rPr lang="zh-TW" altLang="en-US" dirty="0"/>
                <a:t>自動捆膜</a:t>
              </a:r>
              <a:endParaRPr lang="en-US" altLang="zh-TW" dirty="0"/>
            </a:p>
          </p:txBody>
        </p:sp>
      </p:grpSp>
      <p:grpSp>
        <p:nvGrpSpPr>
          <p:cNvPr id="18" name="群組 17">
            <a:extLst>
              <a:ext uri="{FF2B5EF4-FFF2-40B4-BE49-F238E27FC236}">
                <a16:creationId xmlns:a16="http://schemas.microsoft.com/office/drawing/2014/main" id="{711A774B-CF16-1B2B-D1E6-61C749684A2A}"/>
              </a:ext>
            </a:extLst>
          </p:cNvPr>
          <p:cNvGrpSpPr/>
          <p:nvPr/>
        </p:nvGrpSpPr>
        <p:grpSpPr>
          <a:xfrm>
            <a:off x="4658132" y="2392997"/>
            <a:ext cx="2008582" cy="3209136"/>
            <a:chOff x="4718561" y="2392997"/>
            <a:chExt cx="2008582" cy="3209136"/>
          </a:xfrm>
        </p:grpSpPr>
        <p:pic>
          <p:nvPicPr>
            <p:cNvPr id="5" name="圖片 4">
              <a:extLst>
                <a:ext uri="{FF2B5EF4-FFF2-40B4-BE49-F238E27FC236}">
                  <a16:creationId xmlns:a16="http://schemas.microsoft.com/office/drawing/2014/main" id="{89902D56-F151-0B50-07A8-544996D47E1A}"/>
                </a:ext>
              </a:extLst>
            </p:cNvPr>
            <p:cNvPicPr>
              <a:picLocks noChangeAspect="1"/>
            </p:cNvPicPr>
            <p:nvPr/>
          </p:nvPicPr>
          <p:blipFill rotWithShape="1">
            <a:blip r:embed="rId7">
              <a:extLst>
                <a:ext uri="{28A0092B-C50C-407E-A947-70E740481C1C}">
                  <a14:useLocalDpi xmlns:a14="http://schemas.microsoft.com/office/drawing/2010/main" val="0"/>
                </a:ext>
              </a:extLst>
            </a:blip>
            <a:srcRect t="1659" r="12822" b="-330"/>
            <a:stretch/>
          </p:blipFill>
          <p:spPr>
            <a:xfrm>
              <a:off x="4805581" y="2392997"/>
              <a:ext cx="1834543" cy="2511199"/>
            </a:xfrm>
            <a:prstGeom prst="rect">
              <a:avLst/>
            </a:prstGeom>
          </p:spPr>
        </p:pic>
        <p:sp>
          <p:nvSpPr>
            <p:cNvPr id="11" name="文字方塊 10">
              <a:extLst>
                <a:ext uri="{FF2B5EF4-FFF2-40B4-BE49-F238E27FC236}">
                  <a16:creationId xmlns:a16="http://schemas.microsoft.com/office/drawing/2014/main" id="{CD0663EC-41C6-7B1B-442B-AD8515387B8C}"/>
                </a:ext>
              </a:extLst>
            </p:cNvPr>
            <p:cNvSpPr txBox="1"/>
            <p:nvPr/>
          </p:nvSpPr>
          <p:spPr>
            <a:xfrm>
              <a:off x="4718561" y="4986580"/>
              <a:ext cx="2008582" cy="615553"/>
            </a:xfrm>
            <a:prstGeom prst="rect">
              <a:avLst/>
            </a:prstGeom>
            <a:solidFill>
              <a:srgbClr val="00B050"/>
            </a:solidFill>
          </p:spPr>
          <p:txBody>
            <a:bodyPr wrap="square" rtlCol="0">
              <a:spAutoFit/>
            </a:bodyPr>
            <a:lstStyle/>
            <a:p>
              <a:pPr algn="dist"/>
              <a:r>
                <a:rPr lang="zh-TW" altLang="en-US" sz="1700" dirty="0"/>
                <a:t>確認貨品資料，資料綁定</a:t>
              </a:r>
              <a:r>
                <a:rPr lang="en-US" altLang="zh-TW" sz="1700" dirty="0"/>
                <a:t>RFID</a:t>
              </a:r>
              <a:r>
                <a:rPr lang="zh-TW" altLang="en-US" sz="1700" dirty="0"/>
                <a:t>棧板</a:t>
              </a:r>
              <a:endParaRPr lang="en-US" altLang="zh-TW" sz="1700" dirty="0"/>
            </a:p>
          </p:txBody>
        </p:sp>
      </p:grpSp>
      <p:grpSp>
        <p:nvGrpSpPr>
          <p:cNvPr id="20" name="群組 19">
            <a:extLst>
              <a:ext uri="{FF2B5EF4-FFF2-40B4-BE49-F238E27FC236}">
                <a16:creationId xmlns:a16="http://schemas.microsoft.com/office/drawing/2014/main" id="{F0B6EF6B-5E92-5F56-F65D-7DB7B88D44BE}"/>
              </a:ext>
            </a:extLst>
          </p:cNvPr>
          <p:cNvGrpSpPr/>
          <p:nvPr/>
        </p:nvGrpSpPr>
        <p:grpSpPr>
          <a:xfrm>
            <a:off x="8854038" y="1295449"/>
            <a:ext cx="3001076" cy="2502715"/>
            <a:chOff x="8854038" y="1110951"/>
            <a:chExt cx="3001076" cy="2502715"/>
          </a:xfrm>
        </p:grpSpPr>
        <p:pic>
          <p:nvPicPr>
            <p:cNvPr id="7" name="圖片 6">
              <a:hlinkClick r:id="rId8" action="ppaction://hlinkfile"/>
              <a:extLst>
                <a:ext uri="{FF2B5EF4-FFF2-40B4-BE49-F238E27FC236}">
                  <a16:creationId xmlns:a16="http://schemas.microsoft.com/office/drawing/2014/main" id="{6B9FBCC4-E46A-B9EF-7CEE-4A9597713257}"/>
                </a:ext>
              </a:extLst>
            </p:cNvPr>
            <p:cNvPicPr>
              <a:picLocks noChangeAspect="1"/>
            </p:cNvPicPr>
            <p:nvPr/>
          </p:nvPicPr>
          <p:blipFill rotWithShape="1">
            <a:blip r:embed="rId9">
              <a:extLst>
                <a:ext uri="{28A0092B-C50C-407E-A947-70E740481C1C}">
                  <a14:useLocalDpi xmlns:a14="http://schemas.microsoft.com/office/drawing/2010/main" val="0"/>
                </a:ext>
              </a:extLst>
            </a:blip>
            <a:srcRect l="27116" t="7885" r="21832" b="12018"/>
            <a:stretch/>
          </p:blipFill>
          <p:spPr>
            <a:xfrm>
              <a:off x="8854038" y="1110951"/>
              <a:ext cx="3001076" cy="2045749"/>
            </a:xfrm>
            <a:prstGeom prst="rect">
              <a:avLst/>
            </a:prstGeom>
          </p:spPr>
        </p:pic>
        <p:sp>
          <p:nvSpPr>
            <p:cNvPr id="13" name="文字方塊 12">
              <a:extLst>
                <a:ext uri="{FF2B5EF4-FFF2-40B4-BE49-F238E27FC236}">
                  <a16:creationId xmlns:a16="http://schemas.microsoft.com/office/drawing/2014/main" id="{7BA5C1CF-BE31-15C1-1266-F84F5076A75C}"/>
                </a:ext>
              </a:extLst>
            </p:cNvPr>
            <p:cNvSpPr txBox="1"/>
            <p:nvPr/>
          </p:nvSpPr>
          <p:spPr>
            <a:xfrm>
              <a:off x="9270796" y="3244334"/>
              <a:ext cx="2167561" cy="369332"/>
            </a:xfrm>
            <a:prstGeom prst="rect">
              <a:avLst/>
            </a:prstGeom>
            <a:solidFill>
              <a:srgbClr val="00B050"/>
            </a:solidFill>
          </p:spPr>
          <p:txBody>
            <a:bodyPr wrap="square" rtlCol="0">
              <a:spAutoFit/>
            </a:bodyPr>
            <a:lstStyle/>
            <a:p>
              <a:pPr algn="dist"/>
              <a:r>
                <a:rPr lang="zh-TW" altLang="en-US" dirty="0"/>
                <a:t>入庫自動拍照記錄</a:t>
              </a:r>
              <a:endParaRPr lang="en-US" altLang="zh-TW" dirty="0"/>
            </a:p>
          </p:txBody>
        </p:sp>
      </p:grpSp>
      <p:grpSp>
        <p:nvGrpSpPr>
          <p:cNvPr id="19" name="群組 18">
            <a:extLst>
              <a:ext uri="{FF2B5EF4-FFF2-40B4-BE49-F238E27FC236}">
                <a16:creationId xmlns:a16="http://schemas.microsoft.com/office/drawing/2014/main" id="{7A7296FB-D084-E70D-6156-E755B3B3B5CF}"/>
              </a:ext>
            </a:extLst>
          </p:cNvPr>
          <p:cNvGrpSpPr/>
          <p:nvPr/>
        </p:nvGrpSpPr>
        <p:grpSpPr>
          <a:xfrm>
            <a:off x="6773134" y="2392997"/>
            <a:ext cx="1923085" cy="2962915"/>
            <a:chOff x="6773134" y="2392997"/>
            <a:chExt cx="1923085" cy="2962915"/>
          </a:xfrm>
        </p:grpSpPr>
        <p:pic>
          <p:nvPicPr>
            <p:cNvPr id="6" name="圖片 5">
              <a:hlinkClick r:id="rId10" action="ppaction://hlinkfile"/>
              <a:extLst>
                <a:ext uri="{FF2B5EF4-FFF2-40B4-BE49-F238E27FC236}">
                  <a16:creationId xmlns:a16="http://schemas.microsoft.com/office/drawing/2014/main" id="{ED576553-B56C-F382-1C82-1C61F2E123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73134" y="2392997"/>
              <a:ext cx="1923085" cy="2511200"/>
            </a:xfrm>
            <a:prstGeom prst="rect">
              <a:avLst/>
            </a:prstGeom>
          </p:spPr>
        </p:pic>
        <p:sp>
          <p:nvSpPr>
            <p:cNvPr id="14" name="文字方塊 13">
              <a:extLst>
                <a:ext uri="{FF2B5EF4-FFF2-40B4-BE49-F238E27FC236}">
                  <a16:creationId xmlns:a16="http://schemas.microsoft.com/office/drawing/2014/main" id="{4BC9F0F3-C191-919B-72E7-36DC079B2ACF}"/>
                </a:ext>
              </a:extLst>
            </p:cNvPr>
            <p:cNvSpPr txBox="1"/>
            <p:nvPr/>
          </p:nvSpPr>
          <p:spPr>
            <a:xfrm>
              <a:off x="6997494" y="4986580"/>
              <a:ext cx="1474364" cy="369332"/>
            </a:xfrm>
            <a:prstGeom prst="rect">
              <a:avLst/>
            </a:prstGeom>
            <a:solidFill>
              <a:srgbClr val="00B050"/>
            </a:solidFill>
          </p:spPr>
          <p:txBody>
            <a:bodyPr wrap="square" rtlCol="0">
              <a:spAutoFit/>
            </a:bodyPr>
            <a:lstStyle/>
            <a:p>
              <a:pPr algn="dist"/>
              <a:r>
                <a:rPr lang="zh-TW" altLang="en-US" dirty="0"/>
                <a:t>自動倉入庫</a:t>
              </a:r>
              <a:endParaRPr lang="en-US" altLang="zh-TW" dirty="0"/>
            </a:p>
          </p:txBody>
        </p:sp>
      </p:grpSp>
      <p:grpSp>
        <p:nvGrpSpPr>
          <p:cNvPr id="21" name="群組 20">
            <a:extLst>
              <a:ext uri="{FF2B5EF4-FFF2-40B4-BE49-F238E27FC236}">
                <a16:creationId xmlns:a16="http://schemas.microsoft.com/office/drawing/2014/main" id="{CDC04F86-7AE8-7A02-A13C-9E7906E80FC8}"/>
              </a:ext>
            </a:extLst>
          </p:cNvPr>
          <p:cNvGrpSpPr/>
          <p:nvPr/>
        </p:nvGrpSpPr>
        <p:grpSpPr>
          <a:xfrm>
            <a:off x="8870258" y="3968093"/>
            <a:ext cx="2968636" cy="2476216"/>
            <a:chOff x="8870258" y="3968093"/>
            <a:chExt cx="2968636" cy="2476216"/>
          </a:xfrm>
        </p:grpSpPr>
        <p:sp>
          <p:nvSpPr>
            <p:cNvPr id="12" name="文字方塊 11">
              <a:extLst>
                <a:ext uri="{FF2B5EF4-FFF2-40B4-BE49-F238E27FC236}">
                  <a16:creationId xmlns:a16="http://schemas.microsoft.com/office/drawing/2014/main" id="{C824DB1F-A116-8E17-8222-DFECC18315F3}"/>
                </a:ext>
              </a:extLst>
            </p:cNvPr>
            <p:cNvSpPr txBox="1"/>
            <p:nvPr/>
          </p:nvSpPr>
          <p:spPr>
            <a:xfrm>
              <a:off x="9617394" y="6074977"/>
              <a:ext cx="1474364" cy="369332"/>
            </a:xfrm>
            <a:prstGeom prst="rect">
              <a:avLst/>
            </a:prstGeom>
            <a:solidFill>
              <a:srgbClr val="00B050"/>
            </a:solidFill>
          </p:spPr>
          <p:txBody>
            <a:bodyPr wrap="square" rtlCol="0">
              <a:spAutoFit/>
            </a:bodyPr>
            <a:lstStyle/>
            <a:p>
              <a:pPr algn="dist"/>
              <a:r>
                <a:rPr lang="zh-TW" altLang="en-US" dirty="0"/>
                <a:t>存取車作業</a:t>
              </a:r>
              <a:endParaRPr lang="en-US" altLang="zh-TW" dirty="0"/>
            </a:p>
          </p:txBody>
        </p:sp>
        <p:pic>
          <p:nvPicPr>
            <p:cNvPr id="15" name="圖片 14">
              <a:hlinkClick r:id="rId12" action="ppaction://hlinkfile"/>
              <a:extLst>
                <a:ext uri="{FF2B5EF4-FFF2-40B4-BE49-F238E27FC236}">
                  <a16:creationId xmlns:a16="http://schemas.microsoft.com/office/drawing/2014/main" id="{315EF8B3-1D1D-16EF-D5E7-FA63D73D77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0258" y="3968093"/>
              <a:ext cx="2968636" cy="1978607"/>
            </a:xfrm>
            <a:prstGeom prst="rect">
              <a:avLst/>
            </a:prstGeom>
          </p:spPr>
        </p:pic>
      </p:grpSp>
      <p:sp>
        <p:nvSpPr>
          <p:cNvPr id="23" name="矩形 22">
            <a:extLst>
              <a:ext uri="{FF2B5EF4-FFF2-40B4-BE49-F238E27FC236}">
                <a16:creationId xmlns:a16="http://schemas.microsoft.com/office/drawing/2014/main" id="{80D52B10-3936-F85A-F275-DB74094394C7}"/>
              </a:ext>
            </a:extLst>
          </p:cNvPr>
          <p:cNvSpPr/>
          <p:nvPr/>
        </p:nvSpPr>
        <p:spPr>
          <a:xfrm>
            <a:off x="198285" y="129560"/>
            <a:ext cx="3884617" cy="400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a:lnSpc>
                <a:spcPct val="115000"/>
              </a:lnSpc>
            </a:pPr>
            <a:r>
              <a:rPr lang="en-US" altLang="zh-TW" sz="2000" b="1" dirty="0">
                <a:latin typeface="微软雅黑" panose="020B0503020204020204" pitchFamily="34" charset="-122"/>
                <a:ea typeface="微软雅黑" panose="020B0503020204020204" pitchFamily="34" charset="-122"/>
              </a:rPr>
              <a:t>03.</a:t>
            </a:r>
            <a:r>
              <a:rPr lang="zh-TW" altLang="en-US" sz="2000" b="1" dirty="0">
                <a:latin typeface="微软雅黑" panose="020B0503020204020204" pitchFamily="34" charset="-122"/>
                <a:ea typeface="微软雅黑" panose="020B0503020204020204" pitchFamily="34" charset="-122"/>
              </a:rPr>
              <a:t>產業綠色轉型作為</a:t>
            </a:r>
            <a:endParaRPr lang="zh-TW" altLang="zh-TW"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8949223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F6A94CEF-3B4A-8293-7892-4494804710B5}"/>
              </a:ext>
            </a:extLst>
          </p:cNvPr>
          <p:cNvSpPr>
            <a:spLocks noGrp="1"/>
          </p:cNvSpPr>
          <p:nvPr>
            <p:ph type="sldNum" sz="quarter" idx="4"/>
          </p:nvPr>
        </p:nvSpPr>
        <p:spPr>
          <a:xfrm>
            <a:off x="9214104" y="6348476"/>
            <a:ext cx="2743200" cy="365125"/>
          </a:xfrm>
          <a:prstGeom prst="rect">
            <a:avLst/>
          </a:prstGeom>
        </p:spPr>
        <p:txBody>
          <a:bodyPr/>
          <a:lstStyle>
            <a:defPPr>
              <a:defRPr lang="zh-CN"/>
            </a:defPPr>
            <a:lvl1pPr marL="0" algn="r" defTabSz="914400" rtl="0" eaLnBrk="1" latinLnBrk="0" hangingPunct="1">
              <a:defRPr sz="18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05296-3ABF-435C-8036-E71F96C96A01}" type="slidenum">
              <a:rPr lang="zh-CN" altLang="en-US" smtClean="0"/>
              <a:pPr/>
              <a:t>15</a:t>
            </a:fld>
            <a:endParaRPr lang="zh-CN" altLang="en-US" dirty="0"/>
          </a:p>
        </p:txBody>
      </p:sp>
      <p:sp>
        <p:nvSpPr>
          <p:cNvPr id="4" name="矩形 3">
            <a:extLst>
              <a:ext uri="{FF2B5EF4-FFF2-40B4-BE49-F238E27FC236}">
                <a16:creationId xmlns:a16="http://schemas.microsoft.com/office/drawing/2014/main" id="{82CE0E59-6C94-94D5-8217-DF7E2007DDFB}"/>
              </a:ext>
            </a:extLst>
          </p:cNvPr>
          <p:cNvSpPr/>
          <p:nvPr/>
        </p:nvSpPr>
        <p:spPr>
          <a:xfrm>
            <a:off x="198285" y="525187"/>
            <a:ext cx="5862467" cy="47063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TW" altLang="en-US" sz="2000" b="1" dirty="0">
                <a:latin typeface="微软雅黑" panose="020B0503020204020204" pitchFamily="34" charset="-122"/>
                <a:ea typeface="微软雅黑" panose="020B0503020204020204" pitchFamily="34" charset="-122"/>
              </a:rPr>
              <a:t>員工充實教育訓練及節能減碳宣導</a:t>
            </a:r>
            <a:endParaRPr lang="zh-CN" altLang="en-US" sz="2000" b="1" dirty="0">
              <a:latin typeface="微软雅黑" panose="020B0503020204020204" pitchFamily="34" charset="-122"/>
              <a:ea typeface="微软雅黑" panose="020B0503020204020204" pitchFamily="34" charset="-122"/>
            </a:endParaRPr>
          </a:p>
        </p:txBody>
      </p:sp>
      <p:pic>
        <p:nvPicPr>
          <p:cNvPr id="7" name="圖片 6">
            <a:extLst>
              <a:ext uri="{FF2B5EF4-FFF2-40B4-BE49-F238E27FC236}">
                <a16:creationId xmlns:a16="http://schemas.microsoft.com/office/drawing/2014/main" id="{EAAB71AD-9581-D249-B58B-F877FCCAE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984" y="1775637"/>
            <a:ext cx="4407972" cy="3306725"/>
          </a:xfrm>
          <a:prstGeom prst="rect">
            <a:avLst/>
          </a:prstGeom>
        </p:spPr>
      </p:pic>
      <p:sp>
        <p:nvSpPr>
          <p:cNvPr id="8" name="文字方塊 7">
            <a:extLst>
              <a:ext uri="{FF2B5EF4-FFF2-40B4-BE49-F238E27FC236}">
                <a16:creationId xmlns:a16="http://schemas.microsoft.com/office/drawing/2014/main" id="{F6A2ED3D-9690-4CBC-6F50-1943ED70ECA7}"/>
              </a:ext>
            </a:extLst>
          </p:cNvPr>
          <p:cNvSpPr txBox="1"/>
          <p:nvPr/>
        </p:nvSpPr>
        <p:spPr>
          <a:xfrm>
            <a:off x="1273672" y="5511118"/>
            <a:ext cx="3742660" cy="461665"/>
          </a:xfrm>
          <a:prstGeom prst="rect">
            <a:avLst/>
          </a:prstGeom>
          <a:noFill/>
        </p:spPr>
        <p:txBody>
          <a:bodyPr wrap="square" rtlCol="0">
            <a:spAutoFit/>
          </a:bodyPr>
          <a:lstStyle/>
          <a:p>
            <a:r>
              <a:rPr lang="zh-TW" altLang="en-US" sz="2400" dirty="0"/>
              <a:t>定期辦理節能教育訓練</a:t>
            </a:r>
            <a:endParaRPr lang="en-US" altLang="zh-TW" sz="2400" dirty="0"/>
          </a:p>
        </p:txBody>
      </p:sp>
      <p:sp>
        <p:nvSpPr>
          <p:cNvPr id="9" name="文字方塊 8">
            <a:extLst>
              <a:ext uri="{FF2B5EF4-FFF2-40B4-BE49-F238E27FC236}">
                <a16:creationId xmlns:a16="http://schemas.microsoft.com/office/drawing/2014/main" id="{ABAFC0F4-629C-6F10-EF20-2D33C03BED32}"/>
              </a:ext>
            </a:extLst>
          </p:cNvPr>
          <p:cNvSpPr txBox="1"/>
          <p:nvPr/>
        </p:nvSpPr>
        <p:spPr>
          <a:xfrm>
            <a:off x="6598154" y="5511117"/>
            <a:ext cx="4212600" cy="461665"/>
          </a:xfrm>
          <a:prstGeom prst="rect">
            <a:avLst/>
          </a:prstGeom>
          <a:noFill/>
        </p:spPr>
        <p:txBody>
          <a:bodyPr wrap="square" rtlCol="0">
            <a:spAutoFit/>
          </a:bodyPr>
          <a:lstStyle/>
          <a:p>
            <a:r>
              <a:rPr lang="zh-TW" altLang="en-US" sz="2400" dirty="0"/>
              <a:t>宣導隨手關燈及節電中等標語</a:t>
            </a:r>
            <a:endParaRPr lang="en-US" altLang="zh-TW" sz="2400" dirty="0"/>
          </a:p>
        </p:txBody>
      </p:sp>
      <p:pic>
        <p:nvPicPr>
          <p:cNvPr id="11" name="圖片 10">
            <a:extLst>
              <a:ext uri="{FF2B5EF4-FFF2-40B4-BE49-F238E27FC236}">
                <a16:creationId xmlns:a16="http://schemas.microsoft.com/office/drawing/2014/main" id="{539ADCF6-047B-B46E-0417-AB1BAF6A6143}"/>
              </a:ext>
            </a:extLst>
          </p:cNvPr>
          <p:cNvPicPr>
            <a:picLocks noChangeAspect="1"/>
          </p:cNvPicPr>
          <p:nvPr/>
        </p:nvPicPr>
        <p:blipFill>
          <a:blip r:embed="rId4">
            <a:extLst>
              <a:ext uri="{28A0092B-C50C-407E-A947-70E740481C1C}">
                <a14:useLocalDpi xmlns:a14="http://schemas.microsoft.com/office/drawing/2010/main" val="0"/>
              </a:ext>
            </a:extLst>
          </a:blip>
          <a:srcRect l="44635" t="28526" r="4378" b="27197"/>
          <a:stretch/>
        </p:blipFill>
        <p:spPr>
          <a:xfrm>
            <a:off x="8752804" y="1189448"/>
            <a:ext cx="2582212" cy="1700402"/>
          </a:xfrm>
          <a:prstGeom prst="rect">
            <a:avLst/>
          </a:prstGeom>
        </p:spPr>
      </p:pic>
      <p:pic>
        <p:nvPicPr>
          <p:cNvPr id="15" name="圖片 14">
            <a:extLst>
              <a:ext uri="{FF2B5EF4-FFF2-40B4-BE49-F238E27FC236}">
                <a16:creationId xmlns:a16="http://schemas.microsoft.com/office/drawing/2014/main" id="{CFB82EFE-DF63-D946-B3DB-EE9EA28C07FD}"/>
              </a:ext>
            </a:extLst>
          </p:cNvPr>
          <p:cNvPicPr>
            <a:picLocks noChangeAspect="1"/>
          </p:cNvPicPr>
          <p:nvPr/>
        </p:nvPicPr>
        <p:blipFill>
          <a:blip r:embed="rId5">
            <a:extLst>
              <a:ext uri="{28A0092B-C50C-407E-A947-70E740481C1C}">
                <a14:useLocalDpi xmlns:a14="http://schemas.microsoft.com/office/drawing/2010/main" val="0"/>
              </a:ext>
            </a:extLst>
          </a:blip>
          <a:srcRect l="7553" r="654"/>
          <a:stretch/>
        </p:blipFill>
        <p:spPr>
          <a:xfrm>
            <a:off x="5939250" y="1720461"/>
            <a:ext cx="2610274" cy="3790656"/>
          </a:xfrm>
          <a:prstGeom prst="rect">
            <a:avLst/>
          </a:prstGeom>
        </p:spPr>
      </p:pic>
      <p:pic>
        <p:nvPicPr>
          <p:cNvPr id="17" name="圖片 16">
            <a:extLst>
              <a:ext uri="{FF2B5EF4-FFF2-40B4-BE49-F238E27FC236}">
                <a16:creationId xmlns:a16="http://schemas.microsoft.com/office/drawing/2014/main" id="{F19803DC-8DC4-5C77-92D9-C10471B827DF}"/>
              </a:ext>
            </a:extLst>
          </p:cNvPr>
          <p:cNvPicPr>
            <a:picLocks noChangeAspect="1"/>
          </p:cNvPicPr>
          <p:nvPr/>
        </p:nvPicPr>
        <p:blipFill>
          <a:blip r:embed="rId6">
            <a:extLst>
              <a:ext uri="{28A0092B-C50C-407E-A947-70E740481C1C}">
                <a14:useLocalDpi xmlns:a14="http://schemas.microsoft.com/office/drawing/2010/main" val="0"/>
              </a:ext>
            </a:extLst>
          </a:blip>
          <a:srcRect l="814" t="15392" r="-609" b="12516"/>
          <a:stretch/>
        </p:blipFill>
        <p:spPr>
          <a:xfrm>
            <a:off x="8752804" y="2997536"/>
            <a:ext cx="2610273" cy="2513581"/>
          </a:xfrm>
          <a:prstGeom prst="rect">
            <a:avLst/>
          </a:prstGeom>
        </p:spPr>
      </p:pic>
      <p:sp>
        <p:nvSpPr>
          <p:cNvPr id="5" name="矩形 4">
            <a:extLst>
              <a:ext uri="{FF2B5EF4-FFF2-40B4-BE49-F238E27FC236}">
                <a16:creationId xmlns:a16="http://schemas.microsoft.com/office/drawing/2014/main" id="{C553F2A4-F8B2-2DAE-58BD-BF8C80889A9A}"/>
              </a:ext>
            </a:extLst>
          </p:cNvPr>
          <p:cNvSpPr/>
          <p:nvPr/>
        </p:nvSpPr>
        <p:spPr>
          <a:xfrm>
            <a:off x="198285" y="129560"/>
            <a:ext cx="3884617" cy="400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a:lnSpc>
                <a:spcPct val="115000"/>
              </a:lnSpc>
            </a:pPr>
            <a:r>
              <a:rPr lang="en-US" altLang="zh-TW" sz="2000" b="1" dirty="0">
                <a:latin typeface="微软雅黑" panose="020B0503020204020204" pitchFamily="34" charset="-122"/>
                <a:ea typeface="微软雅黑" panose="020B0503020204020204" pitchFamily="34" charset="-122"/>
              </a:rPr>
              <a:t>03.</a:t>
            </a:r>
            <a:r>
              <a:rPr lang="zh-TW" altLang="en-US" sz="2000" b="1" dirty="0">
                <a:latin typeface="微软雅黑" panose="020B0503020204020204" pitchFamily="34" charset="-122"/>
                <a:ea typeface="微软雅黑" panose="020B0503020204020204" pitchFamily="34" charset="-122"/>
              </a:rPr>
              <a:t>產業綠色轉型作為</a:t>
            </a:r>
            <a:endParaRPr lang="zh-TW" altLang="zh-TW"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74828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34CCD78-3652-D9A5-87A0-3D8E7C4738AD}"/>
              </a:ext>
            </a:extLst>
          </p:cNvPr>
          <p:cNvSpPr/>
          <p:nvPr/>
        </p:nvSpPr>
        <p:spPr>
          <a:xfrm>
            <a:off x="198285" y="542130"/>
            <a:ext cx="4215570" cy="6714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TW" altLang="en-US" sz="2400" b="1" dirty="0">
                <a:latin typeface="微软雅黑" panose="020B0503020204020204" pitchFamily="34" charset="-122"/>
                <a:ea typeface="微软雅黑" panose="020B0503020204020204" pitchFamily="34" charset="-122"/>
              </a:rPr>
              <a:t>建構冷凍倉儲前之緩衝區</a:t>
            </a:r>
            <a:endParaRPr lang="en-US" altLang="zh-TW" sz="2400" b="1" dirty="0">
              <a:latin typeface="微软雅黑" panose="020B0503020204020204" pitchFamily="34" charset="-122"/>
              <a:ea typeface="微软雅黑" panose="020B0503020204020204" pitchFamily="34" charset="-122"/>
            </a:endParaRPr>
          </a:p>
        </p:txBody>
      </p:sp>
      <p:pic>
        <p:nvPicPr>
          <p:cNvPr id="23" name="圖片 22" descr="一張含有 文字, 圖表, 行, 平行 的圖片&#10;&#10;自動產生的描述">
            <a:extLst>
              <a:ext uri="{FF2B5EF4-FFF2-40B4-BE49-F238E27FC236}">
                <a16:creationId xmlns:a16="http://schemas.microsoft.com/office/drawing/2014/main" id="{9FA53751-4A02-A026-447A-54845E81D630}"/>
              </a:ext>
            </a:extLst>
          </p:cNvPr>
          <p:cNvPicPr>
            <a:picLocks noChangeAspect="1"/>
          </p:cNvPicPr>
          <p:nvPr/>
        </p:nvPicPr>
        <p:blipFill>
          <a:blip r:embed="rId5"/>
          <a:srcRect l="55520" t="1" r="-198" b="67783"/>
          <a:stretch/>
        </p:blipFill>
        <p:spPr>
          <a:xfrm>
            <a:off x="8287013" y="2842183"/>
            <a:ext cx="3686832" cy="2114712"/>
          </a:xfrm>
          <a:prstGeom prst="rect">
            <a:avLst/>
          </a:prstGeom>
        </p:spPr>
      </p:pic>
      <p:graphicFrame>
        <p:nvGraphicFramePr>
          <p:cNvPr id="24" name="表格 23">
            <a:extLst>
              <a:ext uri="{FF2B5EF4-FFF2-40B4-BE49-F238E27FC236}">
                <a16:creationId xmlns:a16="http://schemas.microsoft.com/office/drawing/2014/main" id="{50F14724-135B-B90A-E07D-08251A3A1913}"/>
              </a:ext>
            </a:extLst>
          </p:cNvPr>
          <p:cNvGraphicFramePr>
            <a:graphicFrameLocks noGrp="1"/>
          </p:cNvGraphicFramePr>
          <p:nvPr/>
        </p:nvGraphicFramePr>
        <p:xfrm>
          <a:off x="300698" y="1769218"/>
          <a:ext cx="8361865" cy="4552150"/>
        </p:xfrm>
        <a:graphic>
          <a:graphicData uri="http://schemas.openxmlformats.org/drawingml/2006/table">
            <a:tbl>
              <a:tblPr firstRow="1" bandRow="1">
                <a:tableStyleId>{2D5ABB26-0587-4C30-8999-92F81FD0307C}</a:tableStyleId>
              </a:tblPr>
              <a:tblGrid>
                <a:gridCol w="1140663">
                  <a:extLst>
                    <a:ext uri="{9D8B030D-6E8A-4147-A177-3AD203B41FA5}">
                      <a16:colId xmlns:a16="http://schemas.microsoft.com/office/drawing/2014/main" val="4235737226"/>
                    </a:ext>
                  </a:extLst>
                </a:gridCol>
                <a:gridCol w="4433914">
                  <a:extLst>
                    <a:ext uri="{9D8B030D-6E8A-4147-A177-3AD203B41FA5}">
                      <a16:colId xmlns:a16="http://schemas.microsoft.com/office/drawing/2014/main" val="2919788477"/>
                    </a:ext>
                  </a:extLst>
                </a:gridCol>
                <a:gridCol w="2787288">
                  <a:extLst>
                    <a:ext uri="{9D8B030D-6E8A-4147-A177-3AD203B41FA5}">
                      <a16:colId xmlns:a16="http://schemas.microsoft.com/office/drawing/2014/main" val="2208396201"/>
                    </a:ext>
                  </a:extLst>
                </a:gridCol>
              </a:tblGrid>
              <a:tr h="1461857">
                <a:tc>
                  <a:txBody>
                    <a:bodyPr/>
                    <a:lstStyle/>
                    <a:p>
                      <a:pPr lvl="0" algn="ctr">
                        <a:buNone/>
                      </a:pPr>
                      <a:r>
                        <a:rPr lang="zh-TW" altLang="en-US" sz="2400" b="1" u="none" strike="noStrike" baseline="0" noProof="0" dirty="0">
                          <a:solidFill>
                            <a:schemeClr val="bg1"/>
                          </a:solidFill>
                          <a:latin typeface="微軟正黑體" panose="020B0604030504040204" pitchFamily="34" charset="-120"/>
                          <a:ea typeface="微軟正黑體" panose="020B0604030504040204" pitchFamily="34" charset="-120"/>
                        </a:rPr>
                        <a:t>規劃設計</a:t>
                      </a:r>
                    </a:p>
                  </a:txBody>
                  <a:tcPr anchor="ctr">
                    <a:lnL w="0">
                      <a:noFill/>
                    </a:lnL>
                    <a:lnR w="12700">
                      <a:solidFill>
                        <a:schemeClr val="accent6">
                          <a:lumMod val="20000"/>
                          <a:lumOff val="80000"/>
                        </a:schemeClr>
                      </a:solidFill>
                    </a:lnR>
                    <a:lnT w="0">
                      <a:noFill/>
                    </a:lnT>
                    <a:lnB w="12700">
                      <a:solidFill>
                        <a:schemeClr val="accent6">
                          <a:lumMod val="20000"/>
                          <a:lumOff val="80000"/>
                        </a:schemeClr>
                      </a:solidFill>
                    </a:lnB>
                    <a:solidFill>
                      <a:srgbClr val="0B63AC"/>
                    </a:solidFill>
                  </a:tcPr>
                </a:tc>
                <a:tc>
                  <a:txBody>
                    <a:bodyPr/>
                    <a:lstStyle/>
                    <a:p>
                      <a:pPr lvl="0" algn="l">
                        <a:lnSpc>
                          <a:spcPct val="150000"/>
                        </a:lnSpc>
                        <a:buNone/>
                      </a:pPr>
                      <a:r>
                        <a:rPr lang="zh-TW" altLang="en-US" sz="1600" b="1" u="none" strike="noStrike" baseline="0" noProof="0" dirty="0">
                          <a:solidFill>
                            <a:schemeClr val="bg1"/>
                          </a:solidFill>
                          <a:latin typeface="微軟正黑體" panose="020B0604030504040204" pitchFamily="34" charset="-120"/>
                          <a:ea typeface="微軟正黑體" panose="020B0604030504040204" pitchFamily="34" charset="-120"/>
                        </a:rPr>
                        <a:t>溫暖潮濕的外氣直接進到冷凍庫內是造成庫內結冰及蒸發器需時常除霜的主要原因，因而增加冷凍主機的運轉時間及蒸發器的除霜次數，增加耗電。</a:t>
                      </a:r>
                      <a:endParaRPr lang="zh-TW" sz="1600" b="1" dirty="0">
                        <a:solidFill>
                          <a:schemeClr val="bg1"/>
                        </a:solidFill>
                        <a:latin typeface="微軟正黑體" panose="020B0604030504040204" pitchFamily="34" charset="-120"/>
                        <a:ea typeface="微軟正黑體" panose="020B0604030504040204" pitchFamily="34" charset="-120"/>
                      </a:endParaRPr>
                    </a:p>
                  </a:txBody>
                  <a:tcPr anchor="ctr">
                    <a:lnL w="12700">
                      <a:solidFill>
                        <a:schemeClr val="accent6">
                          <a:lumMod val="20000"/>
                          <a:lumOff val="80000"/>
                        </a:schemeClr>
                      </a:solidFill>
                    </a:lnL>
                    <a:lnR w="12700">
                      <a:solidFill>
                        <a:schemeClr val="accent6">
                          <a:lumMod val="20000"/>
                          <a:lumOff val="80000"/>
                        </a:schemeClr>
                      </a:solidFill>
                    </a:lnR>
                    <a:lnT w="0">
                      <a:noFill/>
                    </a:lnT>
                    <a:lnB w="12700">
                      <a:solidFill>
                        <a:schemeClr val="accent6">
                          <a:lumMod val="20000"/>
                          <a:lumOff val="80000"/>
                        </a:schemeClr>
                      </a:solidFill>
                    </a:lnB>
                    <a:solidFill>
                      <a:srgbClr val="0B63AC"/>
                    </a:solidFill>
                  </a:tcPr>
                </a:tc>
                <a:tc>
                  <a:txBody>
                    <a:bodyPr/>
                    <a:lstStyle/>
                    <a:p>
                      <a:pPr lvl="0" algn="ctr">
                        <a:buNone/>
                      </a:pPr>
                      <a:endParaRPr lang="zh-TW" altLang="en-US" dirty="0">
                        <a:solidFill>
                          <a:schemeClr val="tx1"/>
                        </a:solidFill>
                      </a:endParaRPr>
                    </a:p>
                  </a:txBody>
                  <a:tcPr anchor="ctr">
                    <a:lnL w="12700">
                      <a:solidFill>
                        <a:schemeClr val="accent6">
                          <a:lumMod val="20000"/>
                          <a:lumOff val="80000"/>
                        </a:schemeClr>
                      </a:solidFill>
                    </a:lnL>
                    <a:lnR w="0">
                      <a:noFill/>
                    </a:lnR>
                    <a:lnT w="0">
                      <a:noFill/>
                    </a:lnT>
                    <a:lnB w="12700">
                      <a:solidFill>
                        <a:schemeClr val="accent6">
                          <a:lumMod val="20000"/>
                          <a:lumOff val="80000"/>
                        </a:schemeClr>
                      </a:solidFill>
                    </a:lnB>
                  </a:tcPr>
                </a:tc>
                <a:extLst>
                  <a:ext uri="{0D108BD9-81ED-4DB2-BD59-A6C34878D82A}">
                    <a16:rowId xmlns:a16="http://schemas.microsoft.com/office/drawing/2014/main" val="2333755711"/>
                  </a:ext>
                </a:extLst>
              </a:tr>
              <a:tr h="1461857">
                <a:tc>
                  <a:txBody>
                    <a:bodyPr/>
                    <a:lstStyle/>
                    <a:p>
                      <a:pPr lvl="0" algn="ctr">
                        <a:buNone/>
                      </a:pPr>
                      <a:r>
                        <a:rPr lang="zh-TW" altLang="en-US" sz="2400" b="1" u="none" strike="noStrike" baseline="0" noProof="0" dirty="0">
                          <a:solidFill>
                            <a:schemeClr val="bg1"/>
                          </a:solidFill>
                          <a:latin typeface="微軟正黑體" panose="020B0604030504040204" pitchFamily="34" charset="-120"/>
                          <a:ea typeface="微軟正黑體" panose="020B0604030504040204" pitchFamily="34" charset="-120"/>
                        </a:rPr>
                        <a:t>控制面</a:t>
                      </a:r>
                      <a:endParaRPr lang="zh-TW" sz="2400" b="1" u="none" strike="noStrike" baseline="0" noProof="0" dirty="0">
                        <a:solidFill>
                          <a:schemeClr val="bg1"/>
                        </a:solidFill>
                        <a:latin typeface="微軟正黑體" panose="020B0604030504040204" pitchFamily="34" charset="-120"/>
                        <a:ea typeface="微軟正黑體" panose="020B0604030504040204" pitchFamily="34" charset="-120"/>
                      </a:endParaRPr>
                    </a:p>
                  </a:txBody>
                  <a:tcPr anchor="ctr">
                    <a:lnL w="0">
                      <a:noFill/>
                    </a:lnL>
                    <a:lnR w="12700">
                      <a:solidFill>
                        <a:schemeClr val="accent6">
                          <a:lumMod val="20000"/>
                          <a:lumOff val="80000"/>
                        </a:schemeClr>
                      </a:solidFill>
                    </a:lnR>
                    <a:lnT w="12700">
                      <a:solidFill>
                        <a:schemeClr val="accent6">
                          <a:lumMod val="20000"/>
                          <a:lumOff val="80000"/>
                        </a:schemeClr>
                      </a:solidFill>
                    </a:lnT>
                    <a:lnB w="12700">
                      <a:solidFill>
                        <a:schemeClr val="accent6">
                          <a:lumMod val="20000"/>
                          <a:lumOff val="80000"/>
                        </a:schemeClr>
                      </a:solidFill>
                    </a:lnB>
                    <a:solidFill>
                      <a:srgbClr val="FFC000"/>
                    </a:solidFill>
                  </a:tcPr>
                </a:tc>
                <a:tc>
                  <a:txBody>
                    <a:bodyPr/>
                    <a:lstStyle/>
                    <a:p>
                      <a:pPr lvl="0" algn="l">
                        <a:lnSpc>
                          <a:spcPct val="150000"/>
                        </a:lnSpc>
                        <a:buNone/>
                      </a:pPr>
                      <a:r>
                        <a:rPr lang="zh-TW" sz="1600" b="1" u="none" strike="noStrike" baseline="0" noProof="0" dirty="0">
                          <a:solidFill>
                            <a:schemeClr val="bg1"/>
                          </a:solidFill>
                          <a:latin typeface="微軟正黑體" panose="020B0604030504040204" pitchFamily="34" charset="-120"/>
                          <a:ea typeface="微軟正黑體" panose="020B0604030504040204" pitchFamily="34" charset="-120"/>
                        </a:rPr>
                        <a:t>進入出貨設計為多道溫度及濕度緩衝區</a:t>
                      </a:r>
                      <a:r>
                        <a:rPr lang="en-US" altLang="zh-TW" sz="1600" b="1" u="none" strike="noStrike" baseline="0" noProof="0" dirty="0">
                          <a:solidFill>
                            <a:schemeClr val="bg1"/>
                          </a:solidFill>
                          <a:latin typeface="微軟正黑體" panose="020B0604030504040204" pitchFamily="34" charset="-120"/>
                          <a:ea typeface="微軟正黑體" panose="020B0604030504040204" pitchFamily="34" charset="-120"/>
                        </a:rPr>
                        <a:t>(</a:t>
                      </a:r>
                      <a:r>
                        <a:rPr lang="zh-TW" altLang="en-US" sz="1600" b="1" u="none" strike="noStrike" baseline="0" noProof="0" dirty="0">
                          <a:solidFill>
                            <a:schemeClr val="bg1"/>
                          </a:solidFill>
                          <a:latin typeface="微軟正黑體" panose="020B0604030504040204" pitchFamily="34" charset="-120"/>
                          <a:ea typeface="微軟正黑體" panose="020B0604030504040204" pitchFamily="34" charset="-120"/>
                        </a:rPr>
                        <a:t>理貨區</a:t>
                      </a:r>
                      <a:r>
                        <a:rPr lang="en-US" altLang="zh-TW" sz="1600" b="1" u="none" strike="noStrike" baseline="0" noProof="0" dirty="0">
                          <a:solidFill>
                            <a:schemeClr val="bg1"/>
                          </a:solidFill>
                          <a:latin typeface="微軟正黑體" panose="020B0604030504040204" pitchFamily="34" charset="-120"/>
                          <a:ea typeface="微軟正黑體" panose="020B0604030504040204" pitchFamily="34" charset="-120"/>
                        </a:rPr>
                        <a:t>)</a:t>
                      </a:r>
                      <a:r>
                        <a:rPr lang="zh-TW" sz="1600" b="1" u="none" strike="noStrike" baseline="0" noProof="0" dirty="0">
                          <a:solidFill>
                            <a:schemeClr val="bg1"/>
                          </a:solidFill>
                          <a:latin typeface="微軟正黑體" panose="020B0604030504040204" pitchFamily="34" charset="-120"/>
                          <a:ea typeface="微軟正黑體" panose="020B0604030504040204" pitchFamily="34" charset="-120"/>
                        </a:rPr>
                        <a:t>，並在自動倉入庫設計連動裝置，要溫濕度緩衝區的門關上冷凍庫門才會開啟。</a:t>
                      </a:r>
                      <a:endParaRPr lang="zh-TW" sz="1600" b="1" dirty="0">
                        <a:solidFill>
                          <a:schemeClr val="bg1"/>
                        </a:solidFill>
                        <a:latin typeface="微軟正黑體" panose="020B0604030504040204" pitchFamily="34" charset="-120"/>
                        <a:ea typeface="微軟正黑體" panose="020B0604030504040204" pitchFamily="34" charset="-120"/>
                      </a:endParaRPr>
                    </a:p>
                  </a:txBody>
                  <a:tcPr anchor="ctr">
                    <a:lnL w="12700">
                      <a:solidFill>
                        <a:schemeClr val="accent6">
                          <a:lumMod val="20000"/>
                          <a:lumOff val="80000"/>
                        </a:schemeClr>
                      </a:solidFill>
                    </a:lnL>
                    <a:lnR w="12700">
                      <a:solidFill>
                        <a:schemeClr val="accent6">
                          <a:lumMod val="20000"/>
                          <a:lumOff val="80000"/>
                        </a:schemeClr>
                      </a:solidFill>
                    </a:lnR>
                    <a:lnT w="12700">
                      <a:solidFill>
                        <a:schemeClr val="accent6">
                          <a:lumMod val="20000"/>
                          <a:lumOff val="80000"/>
                        </a:schemeClr>
                      </a:solidFill>
                    </a:lnT>
                    <a:lnB w="12700">
                      <a:solidFill>
                        <a:schemeClr val="accent6">
                          <a:lumMod val="20000"/>
                          <a:lumOff val="80000"/>
                        </a:schemeClr>
                      </a:solidFill>
                    </a:lnB>
                    <a:solidFill>
                      <a:srgbClr val="FFC000"/>
                    </a:solidFill>
                  </a:tcPr>
                </a:tc>
                <a:tc>
                  <a:txBody>
                    <a:bodyPr/>
                    <a:lstStyle/>
                    <a:p>
                      <a:pPr algn="ctr"/>
                      <a:endParaRPr lang="zh-TW" altLang="en-US" dirty="0">
                        <a:solidFill>
                          <a:schemeClr val="tx1"/>
                        </a:solidFill>
                      </a:endParaRPr>
                    </a:p>
                  </a:txBody>
                  <a:tcPr anchor="ctr">
                    <a:lnL w="12700">
                      <a:solidFill>
                        <a:schemeClr val="accent6">
                          <a:lumMod val="20000"/>
                          <a:lumOff val="80000"/>
                        </a:schemeClr>
                      </a:solidFill>
                    </a:lnL>
                    <a:lnR w="0">
                      <a:noFill/>
                    </a:lnR>
                    <a:lnT w="12700">
                      <a:solidFill>
                        <a:schemeClr val="accent6">
                          <a:lumMod val="20000"/>
                          <a:lumOff val="80000"/>
                        </a:schemeClr>
                      </a:solidFill>
                    </a:lnT>
                    <a:lnB w="12700">
                      <a:solidFill>
                        <a:schemeClr val="accent6">
                          <a:lumMod val="20000"/>
                          <a:lumOff val="80000"/>
                        </a:schemeClr>
                      </a:solidFill>
                    </a:lnB>
                  </a:tcPr>
                </a:tc>
                <a:extLst>
                  <a:ext uri="{0D108BD9-81ED-4DB2-BD59-A6C34878D82A}">
                    <a16:rowId xmlns:a16="http://schemas.microsoft.com/office/drawing/2014/main" val="2109332904"/>
                  </a:ext>
                </a:extLst>
              </a:tr>
              <a:tr h="1580644">
                <a:tc>
                  <a:txBody>
                    <a:bodyPr/>
                    <a:lstStyle/>
                    <a:p>
                      <a:pPr lvl="0" algn="ctr">
                        <a:buNone/>
                      </a:pPr>
                      <a:r>
                        <a:rPr lang="zh-TW" altLang="en-US" sz="2400" b="1" dirty="0">
                          <a:solidFill>
                            <a:schemeClr val="bg1"/>
                          </a:solidFill>
                          <a:latin typeface="微軟正黑體" panose="020B0604030504040204" pitchFamily="34" charset="-120"/>
                          <a:ea typeface="微軟正黑體" panose="020B0604030504040204" pitchFamily="34" charset="-120"/>
                        </a:rPr>
                        <a:t>效益</a:t>
                      </a:r>
                    </a:p>
                  </a:txBody>
                  <a:tcPr anchor="ctr">
                    <a:lnL w="0">
                      <a:noFill/>
                    </a:lnL>
                    <a:lnR w="12700">
                      <a:solidFill>
                        <a:schemeClr val="accent6">
                          <a:lumMod val="20000"/>
                          <a:lumOff val="80000"/>
                        </a:schemeClr>
                      </a:solidFill>
                    </a:lnR>
                    <a:lnT w="12700">
                      <a:solidFill>
                        <a:schemeClr val="accent6">
                          <a:lumMod val="20000"/>
                          <a:lumOff val="80000"/>
                        </a:schemeClr>
                      </a:solidFill>
                    </a:lnT>
                    <a:lnB w="0">
                      <a:noFill/>
                    </a:lnB>
                    <a:solidFill>
                      <a:srgbClr val="EC2298"/>
                    </a:solidFill>
                  </a:tcPr>
                </a:tc>
                <a:tc>
                  <a:txBody>
                    <a:bodyPr/>
                    <a:lstStyle/>
                    <a:p>
                      <a:pPr marL="0" lvl="0" indent="0" algn="l">
                        <a:lnSpc>
                          <a:spcPct val="150000"/>
                        </a:lnSpc>
                        <a:buNone/>
                      </a:pPr>
                      <a:r>
                        <a:rPr lang="zh-TW" sz="1600" b="1" u="none" strike="noStrike" baseline="0" noProof="0" dirty="0">
                          <a:solidFill>
                            <a:schemeClr val="bg1"/>
                          </a:solidFill>
                          <a:latin typeface="微軟正黑體" panose="020B0604030504040204" pitchFamily="34" charset="-120"/>
                          <a:ea typeface="微軟正黑體" panose="020B0604030504040204" pitchFamily="34" charset="-120"/>
                        </a:rPr>
                        <a:t>因外氣入侵的減少，可減少冷凍主機運轉的頻率，自動倉儲的蒸發器目前只需每週除霜2次。</a:t>
                      </a:r>
                    </a:p>
                    <a:p>
                      <a:pPr lvl="0" algn="l">
                        <a:lnSpc>
                          <a:spcPct val="150000"/>
                        </a:lnSpc>
                        <a:buNone/>
                      </a:pPr>
                      <a:r>
                        <a:rPr lang="zh-TW" altLang="en-US" sz="1600" b="1" dirty="0">
                          <a:solidFill>
                            <a:schemeClr val="bg1"/>
                          </a:solidFill>
                          <a:latin typeface="微軟正黑體" panose="020B0604030504040204" pitchFamily="34" charset="-120"/>
                          <a:ea typeface="微軟正黑體" panose="020B0604030504040204" pitchFamily="34" charset="-120"/>
                        </a:rPr>
                        <a:t>年節電量：102,933 度/年</a:t>
                      </a:r>
                    </a:p>
                    <a:p>
                      <a:pPr lvl="0" algn="l">
                        <a:lnSpc>
                          <a:spcPct val="150000"/>
                        </a:lnSpc>
                        <a:buNone/>
                      </a:pPr>
                      <a:r>
                        <a:rPr lang="zh-TW" altLang="en-US" sz="1600" b="1" dirty="0">
                          <a:solidFill>
                            <a:schemeClr val="bg1"/>
                          </a:solidFill>
                          <a:latin typeface="微軟正黑體" panose="020B0604030504040204" pitchFamily="34" charset="-120"/>
                          <a:ea typeface="微軟正黑體" panose="020B0604030504040204" pitchFamily="34" charset="-120"/>
                        </a:rPr>
                        <a:t>年減碳量：50.8 tCO</a:t>
                      </a:r>
                      <a:r>
                        <a:rPr lang="zh-TW" altLang="en-US" sz="1200" b="1" dirty="0">
                          <a:solidFill>
                            <a:schemeClr val="bg1"/>
                          </a:solidFill>
                          <a:latin typeface="微軟正黑體" panose="020B0604030504040204" pitchFamily="34" charset="-120"/>
                          <a:ea typeface="微軟正黑體" panose="020B0604030504040204" pitchFamily="34" charset="-120"/>
                        </a:rPr>
                        <a:t>2</a:t>
                      </a:r>
                      <a:r>
                        <a:rPr lang="zh-TW" altLang="en-US" sz="1600" b="1" dirty="0">
                          <a:solidFill>
                            <a:schemeClr val="bg1"/>
                          </a:solidFill>
                          <a:latin typeface="微軟正黑體" panose="020B0604030504040204" pitchFamily="34" charset="-120"/>
                          <a:ea typeface="微軟正黑體" panose="020B0604030504040204" pitchFamily="34" charset="-120"/>
                        </a:rPr>
                        <a:t>e/年</a:t>
                      </a:r>
                    </a:p>
                  </a:txBody>
                  <a:tcPr anchor="ctr">
                    <a:lnL w="12700">
                      <a:solidFill>
                        <a:schemeClr val="accent6">
                          <a:lumMod val="20000"/>
                          <a:lumOff val="80000"/>
                        </a:schemeClr>
                      </a:solidFill>
                    </a:lnL>
                    <a:lnR w="12700">
                      <a:solidFill>
                        <a:schemeClr val="accent6">
                          <a:lumMod val="20000"/>
                          <a:lumOff val="80000"/>
                        </a:schemeClr>
                      </a:solidFill>
                    </a:lnR>
                    <a:lnT w="12700">
                      <a:solidFill>
                        <a:schemeClr val="accent6">
                          <a:lumMod val="20000"/>
                          <a:lumOff val="80000"/>
                        </a:schemeClr>
                      </a:solidFill>
                    </a:lnT>
                    <a:lnB w="0">
                      <a:noFill/>
                    </a:lnB>
                    <a:solidFill>
                      <a:srgbClr val="EC2298"/>
                    </a:solidFill>
                  </a:tcPr>
                </a:tc>
                <a:tc>
                  <a:txBody>
                    <a:bodyPr/>
                    <a:lstStyle/>
                    <a:p>
                      <a:pPr algn="ctr"/>
                      <a:endParaRPr lang="zh-TW" altLang="en-US" dirty="0">
                        <a:solidFill>
                          <a:schemeClr val="tx1"/>
                        </a:solidFill>
                      </a:endParaRPr>
                    </a:p>
                  </a:txBody>
                  <a:tcPr anchor="ctr">
                    <a:lnL w="12700">
                      <a:solidFill>
                        <a:schemeClr val="accent6">
                          <a:lumMod val="20000"/>
                          <a:lumOff val="80000"/>
                        </a:schemeClr>
                      </a:solidFill>
                    </a:lnL>
                    <a:lnR w="0">
                      <a:noFill/>
                    </a:lnR>
                    <a:lnT w="12700">
                      <a:solidFill>
                        <a:schemeClr val="accent6">
                          <a:lumMod val="20000"/>
                          <a:lumOff val="80000"/>
                        </a:schemeClr>
                      </a:solidFill>
                    </a:lnT>
                    <a:lnB w="0">
                      <a:noFill/>
                    </a:lnB>
                  </a:tcPr>
                </a:tc>
                <a:extLst>
                  <a:ext uri="{0D108BD9-81ED-4DB2-BD59-A6C34878D82A}">
                    <a16:rowId xmlns:a16="http://schemas.microsoft.com/office/drawing/2014/main" val="12818035"/>
                  </a:ext>
                </a:extLst>
              </a:tr>
            </a:tbl>
          </a:graphicData>
        </a:graphic>
      </p:graphicFrame>
      <p:cxnSp>
        <p:nvCxnSpPr>
          <p:cNvPr id="25" name="直線單箭頭接點 24">
            <a:extLst>
              <a:ext uri="{FF2B5EF4-FFF2-40B4-BE49-F238E27FC236}">
                <a16:creationId xmlns:a16="http://schemas.microsoft.com/office/drawing/2014/main" id="{65CC5D9B-AB9B-A30E-A280-D218B068C3D7}"/>
              </a:ext>
            </a:extLst>
          </p:cNvPr>
          <p:cNvCxnSpPr>
            <a:cxnSpLocks/>
          </p:cNvCxnSpPr>
          <p:nvPr/>
        </p:nvCxnSpPr>
        <p:spPr>
          <a:xfrm flipH="1">
            <a:off x="9839387" y="2370261"/>
            <a:ext cx="1525313" cy="18359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202E4550-032A-3C42-5466-6159EE1EAAB0}"/>
              </a:ext>
            </a:extLst>
          </p:cNvPr>
          <p:cNvCxnSpPr>
            <a:cxnSpLocks/>
          </p:cNvCxnSpPr>
          <p:nvPr/>
        </p:nvCxnSpPr>
        <p:spPr>
          <a:xfrm flipH="1">
            <a:off x="9529507" y="2370261"/>
            <a:ext cx="600922" cy="13533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AD9A0216-D327-B204-65F4-97A4A72ADF3E}"/>
              </a:ext>
            </a:extLst>
          </p:cNvPr>
          <p:cNvCxnSpPr>
            <a:cxnSpLocks/>
          </p:cNvCxnSpPr>
          <p:nvPr/>
        </p:nvCxnSpPr>
        <p:spPr>
          <a:xfrm>
            <a:off x="8939494" y="2370261"/>
            <a:ext cx="279394" cy="15292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8" name="表格 27">
            <a:extLst>
              <a:ext uri="{FF2B5EF4-FFF2-40B4-BE49-F238E27FC236}">
                <a16:creationId xmlns:a16="http://schemas.microsoft.com/office/drawing/2014/main" id="{E6B6C46A-A831-D834-C859-561EC0A0A97B}"/>
              </a:ext>
            </a:extLst>
          </p:cNvPr>
          <p:cNvGraphicFramePr>
            <a:graphicFrameLocks noGrp="1"/>
          </p:cNvGraphicFramePr>
          <p:nvPr/>
        </p:nvGraphicFramePr>
        <p:xfrm>
          <a:off x="8154908" y="1213597"/>
          <a:ext cx="3951042" cy="1106496"/>
        </p:xfrm>
        <a:graphic>
          <a:graphicData uri="http://schemas.openxmlformats.org/drawingml/2006/table">
            <a:tbl>
              <a:tblPr firstRow="1" bandRow="1">
                <a:tableStyleId>{21E4AEA4-8DFA-4A89-87EB-49C32662AFE0}</a:tableStyleId>
              </a:tblPr>
              <a:tblGrid>
                <a:gridCol w="1317014">
                  <a:extLst>
                    <a:ext uri="{9D8B030D-6E8A-4147-A177-3AD203B41FA5}">
                      <a16:colId xmlns:a16="http://schemas.microsoft.com/office/drawing/2014/main" val="4236657704"/>
                    </a:ext>
                  </a:extLst>
                </a:gridCol>
                <a:gridCol w="1317014">
                  <a:extLst>
                    <a:ext uri="{9D8B030D-6E8A-4147-A177-3AD203B41FA5}">
                      <a16:colId xmlns:a16="http://schemas.microsoft.com/office/drawing/2014/main" val="3559352958"/>
                    </a:ext>
                  </a:extLst>
                </a:gridCol>
                <a:gridCol w="1317014">
                  <a:extLst>
                    <a:ext uri="{9D8B030D-6E8A-4147-A177-3AD203B41FA5}">
                      <a16:colId xmlns:a16="http://schemas.microsoft.com/office/drawing/2014/main" val="3762777367"/>
                    </a:ext>
                  </a:extLst>
                </a:gridCol>
              </a:tblGrid>
              <a:tr h="445155">
                <a:tc>
                  <a:txBody>
                    <a:bodyPr/>
                    <a:lstStyle/>
                    <a:p>
                      <a:pPr algn="ctr"/>
                      <a:r>
                        <a:rPr lang="zh-TW" altLang="en-US" sz="2200" dirty="0">
                          <a:latin typeface="微軟正黑體" panose="020B0604030504040204" pitchFamily="34" charset="-120"/>
                          <a:ea typeface="微軟正黑體" panose="020B0604030504040204" pitchFamily="34" charset="-120"/>
                        </a:rPr>
                        <a:t>第三道</a:t>
                      </a:r>
                    </a:p>
                  </a:txBody>
                  <a:tcPr marL="111289" marR="111289" marT="55644" marB="55644"/>
                </a:tc>
                <a:tc>
                  <a:txBody>
                    <a:bodyPr/>
                    <a:lstStyle/>
                    <a:p>
                      <a:pPr algn="ctr"/>
                      <a:r>
                        <a:rPr lang="zh-TW" altLang="en-US" sz="2200" dirty="0">
                          <a:latin typeface="微軟正黑體" panose="020B0604030504040204" pitchFamily="34" charset="-120"/>
                          <a:ea typeface="微軟正黑體" panose="020B0604030504040204" pitchFamily="34" charset="-120"/>
                        </a:rPr>
                        <a:t>第二道</a:t>
                      </a:r>
                    </a:p>
                  </a:txBody>
                  <a:tcPr marL="111289" marR="111289" marT="55644" marB="55644"/>
                </a:tc>
                <a:tc>
                  <a:txBody>
                    <a:bodyPr/>
                    <a:lstStyle/>
                    <a:p>
                      <a:pPr algn="ctr"/>
                      <a:r>
                        <a:rPr lang="zh-TW" altLang="en-US" sz="2200">
                          <a:latin typeface="微軟正黑體" panose="020B0604030504040204" pitchFamily="34" charset="-120"/>
                          <a:ea typeface="微軟正黑體" panose="020B0604030504040204" pitchFamily="34" charset="-120"/>
                        </a:rPr>
                        <a:t>第一道</a:t>
                      </a:r>
                    </a:p>
                  </a:txBody>
                  <a:tcPr marL="111289" marR="111289" marT="55644" marB="55644"/>
                </a:tc>
                <a:extLst>
                  <a:ext uri="{0D108BD9-81ED-4DB2-BD59-A6C34878D82A}">
                    <a16:rowId xmlns:a16="http://schemas.microsoft.com/office/drawing/2014/main" val="3113210140"/>
                  </a:ext>
                </a:extLst>
              </a:tr>
              <a:tr h="482251">
                <a:tc>
                  <a:txBody>
                    <a:bodyPr/>
                    <a:lstStyle/>
                    <a:p>
                      <a:pPr algn="ctr"/>
                      <a:r>
                        <a:rPr lang="en-US" altLang="zh-TW" sz="1200" dirty="0">
                          <a:latin typeface="微軟正黑體" panose="020B0604030504040204" pitchFamily="34" charset="-120"/>
                          <a:ea typeface="微軟正黑體" panose="020B0604030504040204" pitchFamily="34" charset="-120"/>
                        </a:rPr>
                        <a:t>5</a:t>
                      </a:r>
                      <a:r>
                        <a:rPr lang="zh-TW" altLang="en-US" sz="1200" dirty="0">
                          <a:latin typeface="微軟正黑體" panose="020B0604030504040204" pitchFamily="34" charset="-120"/>
                          <a:ea typeface="微軟正黑體" panose="020B0604030504040204" pitchFamily="34" charset="-120"/>
                        </a:rPr>
                        <a:t>度</a:t>
                      </a:r>
                      <a:endParaRPr lang="en-US" altLang="zh-TW" sz="1200" dirty="0">
                        <a:latin typeface="微軟正黑體" panose="020B0604030504040204" pitchFamily="34" charset="-120"/>
                        <a:ea typeface="微軟正黑體" panose="020B0604030504040204" pitchFamily="34" charset="-120"/>
                      </a:endParaRPr>
                    </a:p>
                    <a:p>
                      <a:pPr algn="ctr"/>
                      <a:r>
                        <a:rPr lang="zh-TW" altLang="en-US" sz="1200" dirty="0">
                          <a:latin typeface="微軟正黑體" panose="020B0604030504040204" pitchFamily="34" charset="-120"/>
                          <a:ea typeface="微軟正黑體" panose="020B0604030504040204" pitchFamily="34" charset="-120"/>
                        </a:rPr>
                        <a:t>預冷室</a:t>
                      </a:r>
                    </a:p>
                  </a:txBody>
                  <a:tcPr marL="111289" marR="111289" marT="55644" marB="55644"/>
                </a:tc>
                <a:tc>
                  <a:txBody>
                    <a:bodyPr/>
                    <a:lstStyle/>
                    <a:p>
                      <a:pPr algn="ctr"/>
                      <a:r>
                        <a:rPr lang="en-US" altLang="zh-TW" sz="1200" dirty="0">
                          <a:latin typeface="微軟正黑體" panose="020B0604030504040204" pitchFamily="34" charset="-120"/>
                          <a:ea typeface="微軟正黑體" panose="020B0604030504040204" pitchFamily="34" charset="-120"/>
                        </a:rPr>
                        <a:t>15</a:t>
                      </a:r>
                      <a:r>
                        <a:rPr lang="zh-TW" altLang="en-US" sz="1200" dirty="0">
                          <a:latin typeface="微軟正黑體" panose="020B0604030504040204" pitchFamily="34" charset="-120"/>
                          <a:ea typeface="微軟正黑體" panose="020B0604030504040204" pitchFamily="34" charset="-120"/>
                        </a:rPr>
                        <a:t>度</a:t>
                      </a:r>
                      <a:endParaRPr lang="en-US" altLang="zh-TW" sz="1200" dirty="0">
                        <a:latin typeface="微軟正黑體" panose="020B0604030504040204" pitchFamily="34" charset="-120"/>
                        <a:ea typeface="微軟正黑體" panose="020B0604030504040204" pitchFamily="34" charset="-120"/>
                      </a:endParaRPr>
                    </a:p>
                    <a:p>
                      <a:pPr algn="ctr"/>
                      <a:r>
                        <a:rPr lang="zh-TW" altLang="en-US" sz="1200" dirty="0">
                          <a:latin typeface="微軟正黑體" panose="020B0604030504040204" pitchFamily="34" charset="-120"/>
                          <a:ea typeface="微軟正黑體" panose="020B0604030504040204" pitchFamily="34" charset="-120"/>
                        </a:rPr>
                        <a:t>理貨區</a:t>
                      </a:r>
                      <a:endParaRPr lang="en-US" altLang="zh-TW" sz="1200" dirty="0">
                        <a:latin typeface="微軟正黑體" panose="020B0604030504040204" pitchFamily="34" charset="-120"/>
                        <a:ea typeface="微軟正黑體" panose="020B0604030504040204" pitchFamily="34" charset="-120"/>
                      </a:endParaRPr>
                    </a:p>
                    <a:p>
                      <a:pPr algn="ctr"/>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溫溼度緩衝區</a:t>
                      </a:r>
                      <a:r>
                        <a:rPr lang="en-US" altLang="zh-TW" sz="1200" dirty="0">
                          <a:latin typeface="微軟正黑體" panose="020B0604030504040204" pitchFamily="34" charset="-120"/>
                          <a:ea typeface="微軟正黑體" panose="020B0604030504040204" pitchFamily="34" charset="-120"/>
                        </a:rPr>
                        <a:t>)</a:t>
                      </a:r>
                      <a:endParaRPr lang="zh-TW" altLang="en-US" sz="1200" dirty="0">
                        <a:latin typeface="微軟正黑體" panose="020B0604030504040204" pitchFamily="34" charset="-120"/>
                        <a:ea typeface="微軟正黑體" panose="020B0604030504040204" pitchFamily="34" charset="-120"/>
                      </a:endParaRPr>
                    </a:p>
                  </a:txBody>
                  <a:tcPr marL="111289" marR="111289" marT="55644" marB="55644"/>
                </a:tc>
                <a:tc>
                  <a:txBody>
                    <a:bodyPr/>
                    <a:lstStyle/>
                    <a:p>
                      <a:pPr algn="ctr"/>
                      <a:r>
                        <a:rPr lang="en-US" altLang="zh-TW" sz="1200" dirty="0">
                          <a:latin typeface="微軟正黑體" panose="020B0604030504040204" pitchFamily="34" charset="-120"/>
                          <a:ea typeface="微軟正黑體" panose="020B0604030504040204" pitchFamily="34" charset="-120"/>
                        </a:rPr>
                        <a:t>25</a:t>
                      </a:r>
                      <a:r>
                        <a:rPr lang="zh-TW" altLang="en-US" sz="1200" dirty="0">
                          <a:latin typeface="微軟正黑體" panose="020B0604030504040204" pitchFamily="34" charset="-120"/>
                          <a:ea typeface="微軟正黑體" panose="020B0604030504040204" pitchFamily="34" charset="-120"/>
                        </a:rPr>
                        <a:t>度</a:t>
                      </a:r>
                      <a:endParaRPr lang="en-US" altLang="zh-TW" sz="1200" dirty="0">
                        <a:latin typeface="微軟正黑體" panose="020B0604030504040204" pitchFamily="34" charset="-120"/>
                        <a:ea typeface="微軟正黑體" panose="020B0604030504040204" pitchFamily="34" charset="-120"/>
                      </a:endParaRPr>
                    </a:p>
                    <a:p>
                      <a:pPr algn="ctr"/>
                      <a:r>
                        <a:rPr lang="zh-TW" altLang="en-US" sz="1200" dirty="0">
                          <a:latin typeface="微軟正黑體" panose="020B0604030504040204" pitchFamily="34" charset="-120"/>
                          <a:ea typeface="微軟正黑體" panose="020B0604030504040204" pitchFamily="34" charset="-120"/>
                        </a:rPr>
                        <a:t>碼頭區</a:t>
                      </a:r>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包裝區</a:t>
                      </a:r>
                    </a:p>
                  </a:txBody>
                  <a:tcPr marL="111289" marR="111289" marT="55644" marB="55644"/>
                </a:tc>
                <a:extLst>
                  <a:ext uri="{0D108BD9-81ED-4DB2-BD59-A6C34878D82A}">
                    <a16:rowId xmlns:a16="http://schemas.microsoft.com/office/drawing/2014/main" val="2236583363"/>
                  </a:ext>
                </a:extLst>
              </a:tr>
            </a:tbl>
          </a:graphicData>
        </a:graphic>
      </p:graphicFrame>
      <p:sp>
        <p:nvSpPr>
          <p:cNvPr id="29" name="文字方塊 28">
            <a:extLst>
              <a:ext uri="{FF2B5EF4-FFF2-40B4-BE49-F238E27FC236}">
                <a16:creationId xmlns:a16="http://schemas.microsoft.com/office/drawing/2014/main" id="{6025A005-02D8-844D-4BCB-5F7F7E0E20E2}"/>
              </a:ext>
            </a:extLst>
          </p:cNvPr>
          <p:cNvSpPr txBox="1"/>
          <p:nvPr/>
        </p:nvSpPr>
        <p:spPr>
          <a:xfrm>
            <a:off x="10205147" y="3949707"/>
            <a:ext cx="1681479" cy="216000"/>
          </a:xfrm>
          <a:prstGeom prst="rect">
            <a:avLst/>
          </a:prstGeom>
          <a:solidFill>
            <a:schemeClr val="bg1"/>
          </a:solidFill>
        </p:spPr>
        <p:txBody>
          <a:bodyPr wrap="square" rtlCol="0">
            <a:spAutoFit/>
          </a:bodyPr>
          <a:lstStyle/>
          <a:p>
            <a:r>
              <a:rPr lang="en-US" altLang="zh-TW" sz="1100" dirty="0">
                <a:latin typeface="DengXian Light" panose="02010600030101010101" pitchFamily="2" charset="-122"/>
                <a:ea typeface="DengXian Light" panose="02010600030101010101" pitchFamily="2" charset="-122"/>
              </a:rPr>
              <a:t>25</a:t>
            </a:r>
            <a:r>
              <a:rPr lang="zh-TW" altLang="en-US" sz="1100" dirty="0">
                <a:latin typeface="DengXian Light" panose="02010600030101010101" pitchFamily="2" charset="-122"/>
                <a:ea typeface="DengXian Light" panose="02010600030101010101" pitchFamily="2" charset="-122"/>
              </a:rPr>
              <a:t>度</a:t>
            </a:r>
            <a:r>
              <a:rPr lang="en-US" altLang="zh-TW" sz="1100" dirty="0">
                <a:latin typeface="DengXian Light" panose="02010600030101010101" pitchFamily="2" charset="-122"/>
                <a:ea typeface="DengXian Light" panose="02010600030101010101" pitchFamily="2" charset="-122"/>
              </a:rPr>
              <a:t>C</a:t>
            </a:r>
            <a:r>
              <a:rPr lang="zh-TW" altLang="en-US" sz="1100" dirty="0">
                <a:latin typeface="DengXian Light" panose="02010600030101010101" pitchFamily="2" charset="-122"/>
                <a:ea typeface="DengXian Light" panose="02010600030101010101" pitchFamily="2" charset="-122"/>
              </a:rPr>
              <a:t>碼頭區</a:t>
            </a:r>
            <a:r>
              <a:rPr lang="en-US" altLang="zh-TW" sz="1100" dirty="0">
                <a:latin typeface="DengXian Light" panose="02010600030101010101" pitchFamily="2" charset="-122"/>
                <a:ea typeface="DengXian Light" panose="02010600030101010101" pitchFamily="2" charset="-122"/>
              </a:rPr>
              <a:t>+</a:t>
            </a:r>
            <a:r>
              <a:rPr lang="zh-TW" altLang="en-US" sz="1100" dirty="0">
                <a:latin typeface="DengXian Light" panose="02010600030101010101" pitchFamily="2" charset="-122"/>
                <a:ea typeface="DengXian Light" panose="02010600030101010101" pitchFamily="2" charset="-122"/>
              </a:rPr>
              <a:t>包裝區</a:t>
            </a:r>
          </a:p>
        </p:txBody>
      </p:sp>
      <p:pic>
        <p:nvPicPr>
          <p:cNvPr id="30" name="內容版面配置區 11">
            <a:extLst>
              <a:ext uri="{FF2B5EF4-FFF2-40B4-BE49-F238E27FC236}">
                <a16:creationId xmlns:a16="http://schemas.microsoft.com/office/drawing/2014/main" id="{07AFDA26-569C-302A-F53F-77DE2976CF6E}"/>
              </a:ext>
            </a:extLst>
          </p:cNvPr>
          <p:cNvPicPr>
            <a:picLocks noChangeAspect="1"/>
          </p:cNvPicPr>
          <p:nvPr/>
        </p:nvPicPr>
        <p:blipFill>
          <a:blip r:embed="rId6">
            <a:extLst>
              <a:ext uri="{28A0092B-C50C-407E-A947-70E740481C1C}">
                <a14:useLocalDpi xmlns:a14="http://schemas.microsoft.com/office/drawing/2010/main" val="0"/>
              </a:ext>
            </a:extLst>
          </a:blip>
          <a:srcRect r="8789"/>
          <a:stretch/>
        </p:blipFill>
        <p:spPr>
          <a:xfrm>
            <a:off x="9028719" y="5007063"/>
            <a:ext cx="1875336" cy="1541689"/>
          </a:xfrm>
          <a:prstGeom prst="rect">
            <a:avLst/>
          </a:prstGeom>
        </p:spPr>
      </p:pic>
      <p:pic>
        <p:nvPicPr>
          <p:cNvPr id="31" name="圖片 30">
            <a:extLst>
              <a:ext uri="{FF2B5EF4-FFF2-40B4-BE49-F238E27FC236}">
                <a16:creationId xmlns:a16="http://schemas.microsoft.com/office/drawing/2014/main" id="{C41E9E01-35D9-0FB6-4B90-DEB964573931}"/>
              </a:ext>
            </a:extLst>
          </p:cNvPr>
          <p:cNvPicPr>
            <a:picLocks noChangeAspect="1"/>
          </p:cNvPicPr>
          <p:nvPr/>
        </p:nvPicPr>
        <p:blipFill>
          <a:blip r:embed="rId7">
            <a:extLst>
              <a:ext uri="{28A0092B-C50C-407E-A947-70E740481C1C}">
                <a14:useLocalDpi xmlns:a14="http://schemas.microsoft.com/office/drawing/2010/main" val="0"/>
              </a:ext>
            </a:extLst>
          </a:blip>
          <a:srcRect r="30202" b="2542"/>
          <a:stretch/>
        </p:blipFill>
        <p:spPr>
          <a:xfrm>
            <a:off x="5969605" y="1769218"/>
            <a:ext cx="2049856" cy="1609653"/>
          </a:xfrm>
          <a:prstGeom prst="rect">
            <a:avLst/>
          </a:prstGeom>
        </p:spPr>
      </p:pic>
      <p:pic>
        <p:nvPicPr>
          <p:cNvPr id="32" name="視訊 32">
            <a:hlinkClick r:id="" action="ppaction://media"/>
            <a:extLst>
              <a:ext uri="{FF2B5EF4-FFF2-40B4-BE49-F238E27FC236}">
                <a16:creationId xmlns:a16="http://schemas.microsoft.com/office/drawing/2014/main" id="{AF69B8A3-10EF-A4A6-CA6A-828AF2B3BA8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057064" y="3738762"/>
            <a:ext cx="1918406" cy="2609714"/>
          </a:xfrm>
          <a:prstGeom prst="rect">
            <a:avLst/>
          </a:prstGeom>
        </p:spPr>
      </p:pic>
      <p:sp>
        <p:nvSpPr>
          <p:cNvPr id="2" name="投影片編號版面配置區 1">
            <a:extLst>
              <a:ext uri="{FF2B5EF4-FFF2-40B4-BE49-F238E27FC236}">
                <a16:creationId xmlns:a16="http://schemas.microsoft.com/office/drawing/2014/main" id="{4CE7CE3A-3756-7C69-76C0-6808CA6DE54D}"/>
              </a:ext>
            </a:extLst>
          </p:cNvPr>
          <p:cNvSpPr>
            <a:spLocks noGrp="1"/>
          </p:cNvSpPr>
          <p:nvPr>
            <p:ph type="sldNum" sz="quarter" idx="4"/>
          </p:nvPr>
        </p:nvSpPr>
        <p:spPr>
          <a:xfrm>
            <a:off x="9214104" y="6348476"/>
            <a:ext cx="2743200" cy="365125"/>
          </a:xfrm>
          <a:prstGeom prst="rect">
            <a:avLst/>
          </a:prstGeom>
        </p:spPr>
        <p:txBody>
          <a:bodyPr/>
          <a:lstStyle>
            <a:defPPr>
              <a:defRPr lang="zh-CN"/>
            </a:defPPr>
            <a:lvl1pPr marL="0" algn="r" defTabSz="914400" rtl="0" eaLnBrk="1" latinLnBrk="0" hangingPunct="1">
              <a:defRPr sz="18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05296-3ABF-435C-8036-E71F96C96A01}" type="slidenum">
              <a:rPr lang="zh-CN" altLang="en-US" smtClean="0"/>
              <a:pPr/>
              <a:t>16</a:t>
            </a:fld>
            <a:endParaRPr lang="zh-CN" altLang="en-US" dirty="0"/>
          </a:p>
        </p:txBody>
      </p:sp>
      <p:sp>
        <p:nvSpPr>
          <p:cNvPr id="4" name="矩形 3">
            <a:extLst>
              <a:ext uri="{FF2B5EF4-FFF2-40B4-BE49-F238E27FC236}">
                <a16:creationId xmlns:a16="http://schemas.microsoft.com/office/drawing/2014/main" id="{459629BB-48CF-3F4B-4441-D3F0A0F949F4}"/>
              </a:ext>
            </a:extLst>
          </p:cNvPr>
          <p:cNvSpPr/>
          <p:nvPr/>
        </p:nvSpPr>
        <p:spPr>
          <a:xfrm>
            <a:off x="198285" y="129560"/>
            <a:ext cx="3884617" cy="400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a:lnSpc>
                <a:spcPct val="115000"/>
              </a:lnSpc>
            </a:pPr>
            <a:r>
              <a:rPr lang="en-US" altLang="zh-TW" sz="2000" b="1" dirty="0">
                <a:latin typeface="微软雅黑" panose="020B0503020204020204" pitchFamily="34" charset="-122"/>
                <a:ea typeface="微软雅黑" panose="020B0503020204020204" pitchFamily="34" charset="-122"/>
              </a:rPr>
              <a:t>04.</a:t>
            </a:r>
            <a:r>
              <a:rPr lang="zh-TW" altLang="en-US" sz="2000" b="1" dirty="0">
                <a:latin typeface="微软雅黑" panose="020B0503020204020204" pitchFamily="34" charset="-122"/>
                <a:ea typeface="微软雅黑" panose="020B0503020204020204" pitchFamily="34" charset="-122"/>
              </a:rPr>
              <a:t>節能減碳績效說明</a:t>
            </a:r>
            <a:endParaRPr lang="zh-TW" altLang="zh-TW"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64752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39"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2"/>
                                        </p:tgtEl>
                                      </p:cBhvr>
                                    </p:cmd>
                                  </p:childTnLst>
                                </p:cTn>
                              </p:par>
                            </p:childTnLst>
                          </p:cTn>
                        </p:par>
                      </p:childTnLst>
                    </p:cTn>
                  </p:par>
                </p:childTnLst>
              </p:cTn>
              <p:nextCondLst>
                <p:cond evt="onClick" delay="0">
                  <p:tgtEl>
                    <p:spTgt spid="32"/>
                  </p:tgtEl>
                </p:cond>
              </p:nextCondLst>
            </p:seq>
            <p:video>
              <p:cMediaNode vol="80000" mute="1">
                <p:cTn id="12" repeatCount="indefinite" fill="hold" display="0">
                  <p:stCondLst>
                    <p:cond delay="indefinite"/>
                  </p:stCondLst>
                </p:cTn>
                <p:tgtEl>
                  <p:spTgt spid="3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3DCB420-4D2E-58CE-AD11-4363DE6B4487}"/>
              </a:ext>
            </a:extLst>
          </p:cNvPr>
          <p:cNvSpPr/>
          <p:nvPr/>
        </p:nvSpPr>
        <p:spPr>
          <a:xfrm>
            <a:off x="198285" y="748576"/>
            <a:ext cx="6477778" cy="6714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TW" altLang="en-US" sz="2400" b="1" dirty="0">
                <a:latin typeface="微软雅黑" panose="020B0503020204020204" pitchFamily="34" charset="-122"/>
                <a:ea typeface="微软雅黑" panose="020B0503020204020204" pitchFamily="34" charset="-122"/>
              </a:rPr>
              <a:t>多間小倉儲轉換成無隔間大倉儲減少蒸發器</a:t>
            </a:r>
            <a:endParaRPr lang="zh-CN" altLang="en-US" sz="2400" b="1" dirty="0">
              <a:latin typeface="微软雅黑" panose="020B0503020204020204" pitchFamily="34" charset="-122"/>
              <a:ea typeface="微软雅黑" panose="020B0503020204020204" pitchFamily="34" charset="-122"/>
            </a:endParaRPr>
          </a:p>
        </p:txBody>
      </p:sp>
      <p:graphicFrame>
        <p:nvGraphicFramePr>
          <p:cNvPr id="4" name="內容版面配置區 4">
            <a:extLst>
              <a:ext uri="{FF2B5EF4-FFF2-40B4-BE49-F238E27FC236}">
                <a16:creationId xmlns:a16="http://schemas.microsoft.com/office/drawing/2014/main" id="{4C4F36E7-580E-5FCB-E42F-983FF359ADCB}"/>
              </a:ext>
            </a:extLst>
          </p:cNvPr>
          <p:cNvGraphicFramePr>
            <a:graphicFrameLocks/>
          </p:cNvGraphicFramePr>
          <p:nvPr>
            <p:extLst>
              <p:ext uri="{D42A27DB-BD31-4B8C-83A1-F6EECF244321}">
                <p14:modId xmlns:p14="http://schemas.microsoft.com/office/powerpoint/2010/main" val="763326446"/>
              </p:ext>
            </p:extLst>
          </p:nvPr>
        </p:nvGraphicFramePr>
        <p:xfrm>
          <a:off x="684271" y="1810352"/>
          <a:ext cx="10985836" cy="4780791"/>
        </p:xfrm>
        <a:graphic>
          <a:graphicData uri="http://schemas.openxmlformats.org/drawingml/2006/table">
            <a:tbl>
              <a:tblPr firstRow="1" bandRow="1">
                <a:tableStyleId>{5C22544A-7EE6-4342-B048-85BDC9FD1C3A}</a:tableStyleId>
              </a:tblPr>
              <a:tblGrid>
                <a:gridCol w="4600272">
                  <a:extLst>
                    <a:ext uri="{9D8B030D-6E8A-4147-A177-3AD203B41FA5}">
                      <a16:colId xmlns:a16="http://schemas.microsoft.com/office/drawing/2014/main" val="1568693058"/>
                    </a:ext>
                  </a:extLst>
                </a:gridCol>
                <a:gridCol w="3898811">
                  <a:extLst>
                    <a:ext uri="{9D8B030D-6E8A-4147-A177-3AD203B41FA5}">
                      <a16:colId xmlns:a16="http://schemas.microsoft.com/office/drawing/2014/main" val="2662695611"/>
                    </a:ext>
                  </a:extLst>
                </a:gridCol>
                <a:gridCol w="2486753">
                  <a:extLst>
                    <a:ext uri="{9D8B030D-6E8A-4147-A177-3AD203B41FA5}">
                      <a16:colId xmlns:a16="http://schemas.microsoft.com/office/drawing/2014/main" val="3302246092"/>
                    </a:ext>
                  </a:extLst>
                </a:gridCol>
              </a:tblGrid>
              <a:tr h="467308">
                <a:tc>
                  <a:txBody>
                    <a:bodyPr/>
                    <a:lstStyle/>
                    <a:p>
                      <a:pPr algn="ctr"/>
                      <a:r>
                        <a:rPr lang="zh-TW" altLang="en-US" sz="2000">
                          <a:latin typeface="微軟正黑體" panose="020B0604030504040204" pitchFamily="34" charset="-120"/>
                          <a:ea typeface="微軟正黑體" panose="020B0604030504040204" pitchFamily="34" charset="-120"/>
                        </a:rPr>
                        <a:t>改善前</a:t>
                      </a:r>
                    </a:p>
                  </a:txBody>
                  <a:tcPr anchor="ctr"/>
                </a:tc>
                <a:tc>
                  <a:txBody>
                    <a:bodyPr/>
                    <a:lstStyle/>
                    <a:p>
                      <a:pPr algn="ctr"/>
                      <a:r>
                        <a:rPr lang="zh-TW" altLang="en-US" sz="2000" dirty="0">
                          <a:latin typeface="微軟正黑體" panose="020B0604030504040204" pitchFamily="34" charset="-120"/>
                          <a:ea typeface="微軟正黑體" panose="020B0604030504040204" pitchFamily="34" charset="-120"/>
                        </a:rPr>
                        <a:t>改善後</a:t>
                      </a:r>
                    </a:p>
                  </a:txBody>
                  <a:tcPr anchor="ctr"/>
                </a:tc>
                <a:tc>
                  <a:txBody>
                    <a:bodyPr/>
                    <a:lstStyle/>
                    <a:p>
                      <a:pPr algn="ctr"/>
                      <a:r>
                        <a:rPr lang="zh-TW" altLang="en-US" sz="2000" dirty="0">
                          <a:latin typeface="微軟正黑體" panose="020B0604030504040204" pitchFamily="34" charset="-120"/>
                          <a:ea typeface="微軟正黑體" panose="020B0604030504040204" pitchFamily="34" charset="-120"/>
                        </a:rPr>
                        <a:t>節能效益</a:t>
                      </a:r>
                    </a:p>
                  </a:txBody>
                  <a:tcPr anchor="ctr"/>
                </a:tc>
                <a:extLst>
                  <a:ext uri="{0D108BD9-81ED-4DB2-BD59-A6C34878D82A}">
                    <a16:rowId xmlns:a16="http://schemas.microsoft.com/office/drawing/2014/main" val="4284196549"/>
                  </a:ext>
                </a:extLst>
              </a:tr>
              <a:tr h="1176325">
                <a:tc>
                  <a:txBody>
                    <a:bodyPr/>
                    <a:lstStyle/>
                    <a:p>
                      <a:pPr marL="0" algn="l" defTabSz="914400" rtl="0" eaLnBrk="1" latinLnBrk="0" hangingPunct="1"/>
                      <a:r>
                        <a:rPr lang="zh-TW" altLang="en-US" sz="2000" b="0" kern="1200" dirty="0">
                          <a:solidFill>
                            <a:schemeClr val="dk1"/>
                          </a:solidFill>
                          <a:latin typeface="微軟正黑體" panose="020B0604030504040204" pitchFamily="34" charset="-120"/>
                          <a:ea typeface="微軟正黑體" panose="020B0604030504040204" pitchFamily="34" charset="-120"/>
                          <a:cs typeface="+mn-cs"/>
                        </a:rPr>
                        <a:t>原來的舊倉，共約50間倉儲，每間倉儲平均2台風扇，整棟有100台，每台耗功1.5 kW。</a:t>
                      </a:r>
                    </a:p>
                  </a:txBody>
                  <a:tcPr anchor="ctr"/>
                </a:tc>
                <a:tc>
                  <a:txBody>
                    <a:bodyPr/>
                    <a:lstStyle/>
                    <a:p>
                      <a:pPr marL="0" algn="l" defTabSz="914400" rtl="0" eaLnBrk="1" latinLnBrk="0" hangingPunct="1"/>
                      <a:r>
                        <a:rPr lang="zh-TW" altLang="en-US" sz="2000" b="0" kern="1200" dirty="0">
                          <a:solidFill>
                            <a:schemeClr val="dk1"/>
                          </a:solidFill>
                          <a:latin typeface="微軟正黑體" panose="020B0604030504040204" pitchFamily="34" charset="-120"/>
                          <a:ea typeface="微軟正黑體" panose="020B0604030504040204" pitchFamily="34" charset="-120"/>
                          <a:cs typeface="+mn-cs"/>
                        </a:rPr>
                        <a:t>自動倉儲無隔間，整個廠域使用10台風扇，</a:t>
                      </a:r>
                      <a:r>
                        <a:rPr lang="zh-TW" altLang="en-US" sz="2000" b="0" kern="1200" noProof="0" dirty="0">
                          <a:solidFill>
                            <a:schemeClr val="dk1"/>
                          </a:solidFill>
                          <a:latin typeface="微軟正黑體" panose="020B0604030504040204" pitchFamily="34" charset="-120"/>
                          <a:ea typeface="微軟正黑體" panose="020B0604030504040204" pitchFamily="34" charset="-120"/>
                          <a:cs typeface="+mn-cs"/>
                        </a:rPr>
                        <a:t>每台耗功</a:t>
                      </a:r>
                      <a:r>
                        <a:rPr lang="en-US" altLang="zh-TW" sz="2000" b="0" kern="1200" noProof="0" dirty="0">
                          <a:solidFill>
                            <a:schemeClr val="dk1"/>
                          </a:solidFill>
                          <a:latin typeface="微軟正黑體" panose="020B0604030504040204" pitchFamily="34" charset="-120"/>
                          <a:ea typeface="微軟正黑體" panose="020B0604030504040204" pitchFamily="34" charset="-120"/>
                          <a:cs typeface="+mn-cs"/>
                        </a:rPr>
                        <a:t>1.5 kW</a:t>
                      </a:r>
                      <a:r>
                        <a:rPr lang="zh-TW" altLang="en-US" sz="2000" b="0" kern="1200" dirty="0">
                          <a:solidFill>
                            <a:schemeClr val="dk1"/>
                          </a:solidFill>
                          <a:latin typeface="微軟正黑體" panose="020B0604030504040204" pitchFamily="34" charset="-120"/>
                          <a:ea typeface="微軟正黑體" panose="020B0604030504040204" pitchFamily="34" charset="-120"/>
                          <a:cs typeface="+mn-cs"/>
                        </a:rPr>
                        <a:t>。</a:t>
                      </a:r>
                    </a:p>
                  </a:txBody>
                  <a:tcPr anchor="ctr"/>
                </a:tc>
                <a:tc rowSpan="2">
                  <a:txBody>
                    <a:bodyPr/>
                    <a:lstStyle/>
                    <a:p>
                      <a:pPr marL="0" algn="l" defTabSz="914400" rtl="0" eaLnBrk="1" latinLnBrk="0" hangingPunct="1"/>
                      <a:r>
                        <a:rPr lang="zh-TW" altLang="en-US" sz="2000" b="0" kern="1200" dirty="0">
                          <a:solidFill>
                            <a:schemeClr val="dk1"/>
                          </a:solidFill>
                          <a:latin typeface="微軟正黑體" panose="020B0604030504040204" pitchFamily="34" charset="-120"/>
                          <a:ea typeface="微軟正黑體" panose="020B0604030504040204" pitchFamily="34" charset="-120"/>
                          <a:cs typeface="+mn-cs"/>
                        </a:rPr>
                        <a:t>改善前，舊廠全部蒸發器每年耗電約591,300度/年。</a:t>
                      </a:r>
                    </a:p>
                  </a:txBody>
                  <a:tcPr anchor="ctr"/>
                </a:tc>
                <a:extLst>
                  <a:ext uri="{0D108BD9-81ED-4DB2-BD59-A6C34878D82A}">
                    <a16:rowId xmlns:a16="http://schemas.microsoft.com/office/drawing/2014/main" val="62030889"/>
                  </a:ext>
                </a:extLst>
              </a:tr>
              <a:tr h="257782">
                <a:tc rowSpan="3">
                  <a:txBody>
                    <a:bodyPr/>
                    <a:lstStyle/>
                    <a:p>
                      <a:endParaRPr lang="zh-TW" altLang="en-US">
                        <a:latin typeface="微軟正黑體" panose="020B0604030504040204" pitchFamily="34" charset="-120"/>
                        <a:ea typeface="微軟正黑體" panose="020B0604030504040204" pitchFamily="34" charset="-120"/>
                      </a:endParaRPr>
                    </a:p>
                  </a:txBody>
                  <a:tcPr/>
                </a:tc>
                <a:tc rowSpan="3">
                  <a:txBody>
                    <a:bodyPr/>
                    <a:lstStyle/>
                    <a:p>
                      <a:endParaRPr lang="zh-TW" altLang="en-US" dirty="0">
                        <a:latin typeface="微軟正黑體" panose="020B0604030504040204" pitchFamily="34" charset="-120"/>
                        <a:ea typeface="微軟正黑體" panose="020B0604030504040204" pitchFamily="34" charset="-120"/>
                      </a:endParaRPr>
                    </a:p>
                  </a:txBody>
                  <a:tcPr/>
                </a:tc>
                <a:tc vMerge="1">
                  <a:txBody>
                    <a:bodyPr/>
                    <a:lstStyle/>
                    <a:p>
                      <a:endParaRPr lang="zh-TW"/>
                    </a:p>
                  </a:txBody>
                  <a:tcPr/>
                </a:tc>
                <a:extLst>
                  <a:ext uri="{0D108BD9-81ED-4DB2-BD59-A6C34878D82A}">
                    <a16:rowId xmlns:a16="http://schemas.microsoft.com/office/drawing/2014/main" val="450888316"/>
                  </a:ext>
                </a:extLst>
              </a:tr>
              <a:tr h="1439688">
                <a:tc vMerge="1">
                  <a:txBody>
                    <a:bodyPr/>
                    <a:lstStyle/>
                    <a:p>
                      <a:endParaRPr lang="zh-TW" altLang="en-US"/>
                    </a:p>
                  </a:txBody>
                  <a:tcPr/>
                </a:tc>
                <a:tc vMerge="1">
                  <a:txBody>
                    <a:bodyPr/>
                    <a:lstStyle/>
                    <a:p>
                      <a:endParaRPr lang="zh-TW" altLang="en-US"/>
                    </a:p>
                  </a:txBody>
                  <a:tcPr/>
                </a:tc>
                <a:tc>
                  <a:txBody>
                    <a:bodyPr/>
                    <a:lstStyle/>
                    <a:p>
                      <a:pPr marL="0" lvl="0" algn="l" defTabSz="914400" rtl="0" eaLnBrk="1" latinLnBrk="0" hangingPunct="1">
                        <a:buNone/>
                      </a:pPr>
                      <a:r>
                        <a:rPr lang="zh-TW" altLang="en-US" sz="2000" b="0" kern="1200" dirty="0">
                          <a:solidFill>
                            <a:schemeClr val="dk1"/>
                          </a:solidFill>
                          <a:latin typeface="微軟正黑體" panose="020B0604030504040204" pitchFamily="34" charset="-120"/>
                          <a:ea typeface="微軟正黑體" panose="020B0604030504040204" pitchFamily="34" charset="-120"/>
                          <a:cs typeface="+mn-cs"/>
                        </a:rPr>
                        <a:t>改善後，自動倉儲全部蒸發器每年耗電約74,898度/年。</a:t>
                      </a:r>
                    </a:p>
                  </a:txBody>
                  <a:tcPr anchor="ctr"/>
                </a:tc>
                <a:extLst>
                  <a:ext uri="{0D108BD9-81ED-4DB2-BD59-A6C34878D82A}">
                    <a16:rowId xmlns:a16="http://schemas.microsoft.com/office/drawing/2014/main" val="3052841941"/>
                  </a:ext>
                </a:extLst>
              </a:tr>
              <a:tr h="1439688">
                <a:tc vMerge="1">
                  <a:txBody>
                    <a:bodyPr/>
                    <a:lstStyle/>
                    <a:p>
                      <a:endParaRPr lang="zh-TW" altLang="en-US"/>
                    </a:p>
                  </a:txBody>
                  <a:tcPr/>
                </a:tc>
                <a:tc vMerge="1">
                  <a:txBody>
                    <a:bodyPr/>
                    <a:lstStyle/>
                    <a:p>
                      <a:endParaRPr lang="zh-TW" altLang="en-US"/>
                    </a:p>
                  </a:txBody>
                  <a:tcPr/>
                </a:tc>
                <a:tc>
                  <a:txBody>
                    <a:bodyPr/>
                    <a:lstStyle/>
                    <a:p>
                      <a:pPr marL="0" lvl="0" algn="l" defTabSz="914400" rtl="0" eaLnBrk="1" latinLnBrk="0" hangingPunct="1">
                        <a:buNone/>
                      </a:pPr>
                      <a:r>
                        <a:rPr lang="zh-TW" altLang="en-US" sz="2000" b="0" kern="1200" dirty="0">
                          <a:solidFill>
                            <a:schemeClr val="dk1"/>
                          </a:solidFill>
                          <a:latin typeface="微軟正黑體" panose="020B0604030504040204" pitchFamily="34" charset="-120"/>
                          <a:ea typeface="微軟正黑體" panose="020B0604030504040204" pitchFamily="34" charset="-120"/>
                          <a:cs typeface="+mn-cs"/>
                        </a:rPr>
                        <a:t>年節電量：51.6 萬度/年</a:t>
                      </a:r>
                    </a:p>
                    <a:p>
                      <a:pPr marL="0" lvl="0" algn="l" defTabSz="914400" rtl="0" eaLnBrk="1" latinLnBrk="0" hangingPunct="1">
                        <a:buNone/>
                      </a:pPr>
                      <a:r>
                        <a:rPr lang="zh-TW" altLang="en-US" sz="2000" b="0" kern="1200" dirty="0">
                          <a:solidFill>
                            <a:schemeClr val="dk1"/>
                          </a:solidFill>
                          <a:latin typeface="微軟正黑體" panose="020B0604030504040204" pitchFamily="34" charset="-120"/>
                          <a:ea typeface="微軟正黑體" panose="020B0604030504040204" pitchFamily="34" charset="-120"/>
                          <a:cs typeface="+mn-cs"/>
                        </a:rPr>
                        <a:t>年減碳量：255.1 tCO2e/年</a:t>
                      </a:r>
                    </a:p>
                  </a:txBody>
                  <a:tcPr anchor="ctr"/>
                </a:tc>
                <a:extLst>
                  <a:ext uri="{0D108BD9-81ED-4DB2-BD59-A6C34878D82A}">
                    <a16:rowId xmlns:a16="http://schemas.microsoft.com/office/drawing/2014/main" val="4125864782"/>
                  </a:ext>
                </a:extLst>
              </a:tr>
            </a:tbl>
          </a:graphicData>
        </a:graphic>
      </p:graphicFrame>
      <p:grpSp>
        <p:nvGrpSpPr>
          <p:cNvPr id="19" name="群組 18">
            <a:extLst>
              <a:ext uri="{FF2B5EF4-FFF2-40B4-BE49-F238E27FC236}">
                <a16:creationId xmlns:a16="http://schemas.microsoft.com/office/drawing/2014/main" id="{C907E246-A745-827D-6F6C-56AEB4BA6B91}"/>
              </a:ext>
            </a:extLst>
          </p:cNvPr>
          <p:cNvGrpSpPr/>
          <p:nvPr/>
        </p:nvGrpSpPr>
        <p:grpSpPr>
          <a:xfrm>
            <a:off x="5750383" y="3545814"/>
            <a:ext cx="3176524" cy="2921074"/>
            <a:chOff x="5497399" y="3518256"/>
            <a:chExt cx="3176524" cy="2921074"/>
          </a:xfrm>
        </p:grpSpPr>
        <p:pic>
          <p:nvPicPr>
            <p:cNvPr id="10" name="圖片 9" descr="一張含有 室內, 火車, 藍色, 地鐵 的圖片&#10;&#10;自動產生的描述">
              <a:extLst>
                <a:ext uri="{FF2B5EF4-FFF2-40B4-BE49-F238E27FC236}">
                  <a16:creationId xmlns:a16="http://schemas.microsoft.com/office/drawing/2014/main" id="{4645E07E-D1F3-8032-ADA0-F135667AB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276187" y="4802706"/>
              <a:ext cx="1832156" cy="1389731"/>
            </a:xfrm>
            <a:prstGeom prst="rect">
              <a:avLst/>
            </a:prstGeom>
          </p:spPr>
        </p:pic>
        <p:pic>
          <p:nvPicPr>
            <p:cNvPr id="11" name="圖片 10" descr="一張含有 室內, 複合材料, 鋼, 光束 的圖片&#10;&#10;自動產生的描述">
              <a:extLst>
                <a:ext uri="{FF2B5EF4-FFF2-40B4-BE49-F238E27FC236}">
                  <a16:creationId xmlns:a16="http://schemas.microsoft.com/office/drawing/2014/main" id="{7C598904-4117-0E33-DF0A-7EB865D623BE}"/>
                </a:ext>
              </a:extLst>
            </p:cNvPr>
            <p:cNvPicPr>
              <a:picLocks noChangeAspect="1"/>
            </p:cNvPicPr>
            <p:nvPr/>
          </p:nvPicPr>
          <p:blipFill>
            <a:blip r:embed="rId4"/>
            <a:stretch>
              <a:fillRect/>
            </a:stretch>
          </p:blipFill>
          <p:spPr>
            <a:xfrm rot="5400000">
              <a:off x="7013930" y="4779336"/>
              <a:ext cx="1849942" cy="1470045"/>
            </a:xfrm>
            <a:prstGeom prst="rect">
              <a:avLst/>
            </a:prstGeom>
          </p:spPr>
        </p:pic>
        <p:pic>
          <p:nvPicPr>
            <p:cNvPr id="13" name="圖片 12" descr="一張含有 建築, 鋼, 藍色, 橋樑 的圖片&#10;&#10;自動產生的描述">
              <a:extLst>
                <a:ext uri="{FF2B5EF4-FFF2-40B4-BE49-F238E27FC236}">
                  <a16:creationId xmlns:a16="http://schemas.microsoft.com/office/drawing/2014/main" id="{EB253459-37B8-1C9F-E897-F128338970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4757" y="3518256"/>
              <a:ext cx="1428289" cy="989191"/>
            </a:xfrm>
            <a:prstGeom prst="rect">
              <a:avLst/>
            </a:prstGeom>
          </p:spPr>
        </p:pic>
      </p:grpSp>
      <p:grpSp>
        <p:nvGrpSpPr>
          <p:cNvPr id="18" name="群組 17">
            <a:extLst>
              <a:ext uri="{FF2B5EF4-FFF2-40B4-BE49-F238E27FC236}">
                <a16:creationId xmlns:a16="http://schemas.microsoft.com/office/drawing/2014/main" id="{223A4602-9FDA-03D5-B674-31E5CCD323D8}"/>
              </a:ext>
            </a:extLst>
          </p:cNvPr>
          <p:cNvGrpSpPr/>
          <p:nvPr/>
        </p:nvGrpSpPr>
        <p:grpSpPr>
          <a:xfrm>
            <a:off x="729524" y="3493818"/>
            <a:ext cx="4545144" cy="2973365"/>
            <a:chOff x="605358" y="3499388"/>
            <a:chExt cx="4545144" cy="2973365"/>
          </a:xfrm>
        </p:grpSpPr>
        <p:grpSp>
          <p:nvGrpSpPr>
            <p:cNvPr id="16" name="群組 15">
              <a:extLst>
                <a:ext uri="{FF2B5EF4-FFF2-40B4-BE49-F238E27FC236}">
                  <a16:creationId xmlns:a16="http://schemas.microsoft.com/office/drawing/2014/main" id="{3BF1FDEC-F7B0-5905-5A61-B3E9179239FA}"/>
                </a:ext>
              </a:extLst>
            </p:cNvPr>
            <p:cNvGrpSpPr/>
            <p:nvPr/>
          </p:nvGrpSpPr>
          <p:grpSpPr>
            <a:xfrm>
              <a:off x="2118545" y="3503534"/>
              <a:ext cx="1517347" cy="2963649"/>
              <a:chOff x="2087884" y="3503534"/>
              <a:chExt cx="1517347" cy="2963649"/>
            </a:xfrm>
          </p:grpSpPr>
          <p:pic>
            <p:nvPicPr>
              <p:cNvPr id="6" name="圖片 5" descr="一張含有 被遺棄的, 建築, 室內, 衰退 的圖片&#10;&#10;自動產生的描述">
                <a:extLst>
                  <a:ext uri="{FF2B5EF4-FFF2-40B4-BE49-F238E27FC236}">
                    <a16:creationId xmlns:a16="http://schemas.microsoft.com/office/drawing/2014/main" id="{009E7E1C-FF23-D8CB-1FE3-5F0D401C2C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2633" y="3503534"/>
                <a:ext cx="1467848" cy="985084"/>
              </a:xfrm>
              <a:prstGeom prst="rect">
                <a:avLst/>
              </a:prstGeom>
            </p:spPr>
          </p:pic>
          <p:pic>
            <p:nvPicPr>
              <p:cNvPr id="7" name="圖片 6" descr="一張含有 建築, 鋼, 複合材料, 光束 的圖片&#10;&#10;自動產生的描述">
                <a:extLst>
                  <a:ext uri="{FF2B5EF4-FFF2-40B4-BE49-F238E27FC236}">
                    <a16:creationId xmlns:a16="http://schemas.microsoft.com/office/drawing/2014/main" id="{91048DF9-392C-C821-36F7-1D11FB945A8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40000" contrast="-40000"/>
                        </a14:imgEffect>
                      </a14:imgLayer>
                    </a14:imgProps>
                  </a:ext>
                </a:extLst>
              </a:blip>
              <a:stretch>
                <a:fillRect/>
              </a:stretch>
            </p:blipFill>
            <p:spPr>
              <a:xfrm>
                <a:off x="2087884" y="4581493"/>
                <a:ext cx="1517347" cy="1885690"/>
              </a:xfrm>
              <a:prstGeom prst="rect">
                <a:avLst/>
              </a:prstGeom>
            </p:spPr>
          </p:pic>
        </p:grpSp>
        <p:grpSp>
          <p:nvGrpSpPr>
            <p:cNvPr id="15" name="群組 14">
              <a:extLst>
                <a:ext uri="{FF2B5EF4-FFF2-40B4-BE49-F238E27FC236}">
                  <a16:creationId xmlns:a16="http://schemas.microsoft.com/office/drawing/2014/main" id="{5AD586D5-4D56-EBBC-60FD-EAE48E0DF4A6}"/>
                </a:ext>
              </a:extLst>
            </p:cNvPr>
            <p:cNvGrpSpPr/>
            <p:nvPr/>
          </p:nvGrpSpPr>
          <p:grpSpPr>
            <a:xfrm>
              <a:off x="605358" y="3499388"/>
              <a:ext cx="1472538" cy="2940618"/>
              <a:chOff x="605358" y="3499388"/>
              <a:chExt cx="1472538" cy="2940618"/>
            </a:xfrm>
          </p:grpSpPr>
          <p:pic>
            <p:nvPicPr>
              <p:cNvPr id="5" name="圖片 4" descr="一張含有 天花板, 室內, 倉庫, 光束 的圖片&#10;&#10;自動產生的描述">
                <a:extLst>
                  <a:ext uri="{FF2B5EF4-FFF2-40B4-BE49-F238E27FC236}">
                    <a16:creationId xmlns:a16="http://schemas.microsoft.com/office/drawing/2014/main" id="{CA6A135A-963B-B94E-9F41-696BCC3502E1}"/>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05358" y="3499388"/>
                <a:ext cx="1472538" cy="993376"/>
              </a:xfrm>
              <a:prstGeom prst="rect">
                <a:avLst/>
              </a:prstGeom>
            </p:spPr>
          </p:pic>
          <p:pic>
            <p:nvPicPr>
              <p:cNvPr id="8" name="圖片 7" descr="一張含有 木材, 光束, 建築, 結構 的圖片&#10;&#10;自動產生的描述">
                <a:extLst>
                  <a:ext uri="{FF2B5EF4-FFF2-40B4-BE49-F238E27FC236}">
                    <a16:creationId xmlns:a16="http://schemas.microsoft.com/office/drawing/2014/main" id="{EDEC0A55-BEBD-6BA2-8918-FBF5082208F3}"/>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bright="40000" contrast="-40000"/>
                        </a14:imgEffect>
                      </a14:imgLayer>
                    </a14:imgProps>
                  </a:ext>
                </a:extLst>
              </a:blip>
              <a:stretch>
                <a:fillRect/>
              </a:stretch>
            </p:blipFill>
            <p:spPr>
              <a:xfrm>
                <a:off x="617475" y="4581493"/>
                <a:ext cx="1448304" cy="1858513"/>
              </a:xfrm>
              <a:prstGeom prst="rect">
                <a:avLst/>
              </a:prstGeom>
            </p:spPr>
          </p:pic>
        </p:grpSp>
        <p:grpSp>
          <p:nvGrpSpPr>
            <p:cNvPr id="17" name="群組 16">
              <a:extLst>
                <a:ext uri="{FF2B5EF4-FFF2-40B4-BE49-F238E27FC236}">
                  <a16:creationId xmlns:a16="http://schemas.microsoft.com/office/drawing/2014/main" id="{5EE6139A-058F-F528-8DA4-7290BFCF6162}"/>
                </a:ext>
              </a:extLst>
            </p:cNvPr>
            <p:cNvGrpSpPr/>
            <p:nvPr/>
          </p:nvGrpSpPr>
          <p:grpSpPr>
            <a:xfrm>
              <a:off x="3676540" y="3519811"/>
              <a:ext cx="1473962" cy="2952942"/>
              <a:chOff x="3676540" y="3519811"/>
              <a:chExt cx="1473962" cy="2952942"/>
            </a:xfrm>
          </p:grpSpPr>
          <p:pic>
            <p:nvPicPr>
              <p:cNvPr id="9" name="圖片 8" descr="一張含有 人員, 大自然, 室內, 洞穴 的圖片&#10;&#10;自動產生的描述">
                <a:extLst>
                  <a:ext uri="{FF2B5EF4-FFF2-40B4-BE49-F238E27FC236}">
                    <a16:creationId xmlns:a16="http://schemas.microsoft.com/office/drawing/2014/main" id="{CB52D410-4A52-87A3-52E1-3C6FF1CEB9E5}"/>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Effect>
                          <a14:brightnessContrast bright="40000" contrast="-40000"/>
                        </a14:imgEffect>
                      </a14:imgLayer>
                    </a14:imgProps>
                  </a:ext>
                </a:extLst>
              </a:blip>
              <a:stretch>
                <a:fillRect/>
              </a:stretch>
            </p:blipFill>
            <p:spPr>
              <a:xfrm>
                <a:off x="3676540" y="4581493"/>
                <a:ext cx="1473962" cy="1891260"/>
              </a:xfrm>
              <a:prstGeom prst="rect">
                <a:avLst/>
              </a:prstGeom>
            </p:spPr>
          </p:pic>
          <p:pic>
            <p:nvPicPr>
              <p:cNvPr id="14" name="內容版面配置區 9">
                <a:extLst>
                  <a:ext uri="{FF2B5EF4-FFF2-40B4-BE49-F238E27FC236}">
                    <a16:creationId xmlns:a16="http://schemas.microsoft.com/office/drawing/2014/main" id="{6502CD43-DB53-7C4D-2AA6-FCB368F2BABF}"/>
                  </a:ext>
                </a:extLst>
              </p:cNvPr>
              <p:cNvPicPr>
                <a:picLocks noChangeAspect="1"/>
              </p:cNvPicPr>
              <p:nvPr/>
            </p:nvPicPr>
            <p:blipFill rotWithShape="1">
              <a:blip r:embed="rId15">
                <a:extLst>
                  <a:ext uri="{28A0092B-C50C-407E-A947-70E740481C1C}">
                    <a14:useLocalDpi xmlns:a14="http://schemas.microsoft.com/office/drawing/2010/main" val="0"/>
                  </a:ext>
                </a:extLst>
              </a:blip>
              <a:srcRect l="1" t="10210" r="-1471" b="8205"/>
              <a:stretch/>
            </p:blipFill>
            <p:spPr>
              <a:xfrm>
                <a:off x="3679597" y="3519811"/>
                <a:ext cx="1467848" cy="952530"/>
              </a:xfrm>
              <a:prstGeom prst="rect">
                <a:avLst/>
              </a:prstGeom>
            </p:spPr>
          </p:pic>
        </p:grpSp>
      </p:grpSp>
      <p:sp>
        <p:nvSpPr>
          <p:cNvPr id="3" name="投影片編號版面配置區 2">
            <a:extLst>
              <a:ext uri="{FF2B5EF4-FFF2-40B4-BE49-F238E27FC236}">
                <a16:creationId xmlns:a16="http://schemas.microsoft.com/office/drawing/2014/main" id="{9493F333-20FE-A445-180D-70EB117939CC}"/>
              </a:ext>
            </a:extLst>
          </p:cNvPr>
          <p:cNvSpPr>
            <a:spLocks noGrp="1"/>
          </p:cNvSpPr>
          <p:nvPr>
            <p:ph type="sldNum" sz="quarter" idx="4"/>
          </p:nvPr>
        </p:nvSpPr>
        <p:spPr>
          <a:xfrm>
            <a:off x="9214104" y="6348476"/>
            <a:ext cx="2743200" cy="365125"/>
          </a:xfrm>
          <a:prstGeom prst="rect">
            <a:avLst/>
          </a:prstGeom>
        </p:spPr>
        <p:txBody>
          <a:bodyPr/>
          <a:lstStyle>
            <a:defPPr>
              <a:defRPr lang="zh-CN"/>
            </a:defPPr>
            <a:lvl1pPr marL="0" algn="r" defTabSz="914400" rtl="0" eaLnBrk="1" latinLnBrk="0" hangingPunct="1">
              <a:defRPr sz="18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05296-3ABF-435C-8036-E71F96C96A01}" type="slidenum">
              <a:rPr lang="zh-CN" altLang="en-US" smtClean="0"/>
              <a:pPr/>
              <a:t>17</a:t>
            </a:fld>
            <a:endParaRPr lang="zh-CN" altLang="en-US" dirty="0"/>
          </a:p>
        </p:txBody>
      </p:sp>
      <p:pic>
        <p:nvPicPr>
          <p:cNvPr id="22" name="圖片 21">
            <a:extLst>
              <a:ext uri="{FF2B5EF4-FFF2-40B4-BE49-F238E27FC236}">
                <a16:creationId xmlns:a16="http://schemas.microsoft.com/office/drawing/2014/main" id="{8D1DAAF4-2B66-5878-F947-E134238B3830}"/>
              </a:ext>
            </a:extLst>
          </p:cNvPr>
          <p:cNvPicPr>
            <a:picLocks noChangeAspect="1"/>
          </p:cNvPicPr>
          <p:nvPr/>
        </p:nvPicPr>
        <p:blipFill>
          <a:blip r:embed="rId16">
            <a:extLst>
              <a:ext uri="{28A0092B-C50C-407E-A947-70E740481C1C}">
                <a14:useLocalDpi xmlns:a14="http://schemas.microsoft.com/office/drawing/2010/main" val="0"/>
              </a:ext>
            </a:extLst>
          </a:blip>
          <a:srcRect l="59316" t="70410" r="30889" b="21576"/>
          <a:stretch/>
        </p:blipFill>
        <p:spPr>
          <a:xfrm>
            <a:off x="5500798" y="3545814"/>
            <a:ext cx="1736619" cy="920957"/>
          </a:xfrm>
          <a:prstGeom prst="rect">
            <a:avLst/>
          </a:prstGeom>
        </p:spPr>
      </p:pic>
      <p:sp>
        <p:nvSpPr>
          <p:cNvPr id="12" name="矩形 11">
            <a:extLst>
              <a:ext uri="{FF2B5EF4-FFF2-40B4-BE49-F238E27FC236}">
                <a16:creationId xmlns:a16="http://schemas.microsoft.com/office/drawing/2014/main" id="{F95E290C-358A-25C7-8A1A-0D2512E36EF7}"/>
              </a:ext>
            </a:extLst>
          </p:cNvPr>
          <p:cNvSpPr/>
          <p:nvPr/>
        </p:nvSpPr>
        <p:spPr>
          <a:xfrm>
            <a:off x="198285" y="129560"/>
            <a:ext cx="3884617" cy="400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a:lnSpc>
                <a:spcPct val="115000"/>
              </a:lnSpc>
            </a:pPr>
            <a:r>
              <a:rPr lang="en-US" altLang="zh-TW" sz="2000" b="1" dirty="0">
                <a:latin typeface="微软雅黑" panose="020B0503020204020204" pitchFamily="34" charset="-122"/>
                <a:ea typeface="微软雅黑" panose="020B0503020204020204" pitchFamily="34" charset="-122"/>
              </a:rPr>
              <a:t>04.</a:t>
            </a:r>
            <a:r>
              <a:rPr lang="zh-TW" altLang="en-US" sz="2000" b="1" dirty="0">
                <a:latin typeface="微软雅黑" panose="020B0503020204020204" pitchFamily="34" charset="-122"/>
                <a:ea typeface="微软雅黑" panose="020B0503020204020204" pitchFamily="34" charset="-122"/>
              </a:rPr>
              <a:t>節能減碳績效說明</a:t>
            </a:r>
            <a:endParaRPr lang="zh-TW" altLang="zh-TW"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796799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3DCB420-4D2E-58CE-AD11-4363DE6B4487}"/>
              </a:ext>
            </a:extLst>
          </p:cNvPr>
          <p:cNvSpPr/>
          <p:nvPr/>
        </p:nvSpPr>
        <p:spPr>
          <a:xfrm>
            <a:off x="198285" y="739864"/>
            <a:ext cx="3884616" cy="6714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TW" altLang="en-US" sz="2400" b="1" dirty="0">
                <a:latin typeface="微软雅黑" panose="020B0503020204020204" pitchFamily="34" charset="-122"/>
                <a:ea typeface="微软雅黑" panose="020B0503020204020204" pitchFamily="34" charset="-122"/>
              </a:rPr>
              <a:t>採用高效能庫板</a:t>
            </a:r>
            <a:endParaRPr lang="zh-CN" altLang="en-US" sz="2400" b="1" dirty="0">
              <a:latin typeface="微软雅黑" panose="020B0503020204020204" pitchFamily="34" charset="-122"/>
              <a:ea typeface="微软雅黑" panose="020B0503020204020204" pitchFamily="34" charset="-122"/>
            </a:endParaRPr>
          </a:p>
        </p:txBody>
      </p:sp>
      <p:grpSp>
        <p:nvGrpSpPr>
          <p:cNvPr id="110" name="群組 109">
            <a:extLst>
              <a:ext uri="{FF2B5EF4-FFF2-40B4-BE49-F238E27FC236}">
                <a16:creationId xmlns:a16="http://schemas.microsoft.com/office/drawing/2014/main" id="{0835A3AE-7EEB-D403-F7DA-E5657A8B34A6}"/>
              </a:ext>
            </a:extLst>
          </p:cNvPr>
          <p:cNvGrpSpPr/>
          <p:nvPr/>
        </p:nvGrpSpPr>
        <p:grpSpPr>
          <a:xfrm>
            <a:off x="4832166" y="996302"/>
            <a:ext cx="7211158" cy="5267803"/>
            <a:chOff x="-150962" y="1660347"/>
            <a:chExt cx="7211158" cy="3333205"/>
          </a:xfrm>
        </p:grpSpPr>
        <p:sp>
          <p:nvSpPr>
            <p:cNvPr id="111" name="手繪多邊形: 圖案 110">
              <a:extLst>
                <a:ext uri="{FF2B5EF4-FFF2-40B4-BE49-F238E27FC236}">
                  <a16:creationId xmlns:a16="http://schemas.microsoft.com/office/drawing/2014/main" id="{55FE837E-077A-B397-EBB2-D9BCB284E462}"/>
                </a:ext>
              </a:extLst>
            </p:cNvPr>
            <p:cNvSpPr/>
            <p:nvPr/>
          </p:nvSpPr>
          <p:spPr>
            <a:xfrm>
              <a:off x="168671" y="1660347"/>
              <a:ext cx="2588704" cy="345187"/>
            </a:xfrm>
            <a:custGeom>
              <a:avLst/>
              <a:gdLst>
                <a:gd name="connsiteX0" fmla="*/ 0 w 6939371"/>
                <a:gd name="connsiteY0" fmla="*/ 76244 h 457452"/>
                <a:gd name="connsiteX1" fmla="*/ 76244 w 6939371"/>
                <a:gd name="connsiteY1" fmla="*/ 0 h 457452"/>
                <a:gd name="connsiteX2" fmla="*/ 6863127 w 6939371"/>
                <a:gd name="connsiteY2" fmla="*/ 0 h 457452"/>
                <a:gd name="connsiteX3" fmla="*/ 6939371 w 6939371"/>
                <a:gd name="connsiteY3" fmla="*/ 76244 h 457452"/>
                <a:gd name="connsiteX4" fmla="*/ 6939371 w 6939371"/>
                <a:gd name="connsiteY4" fmla="*/ 381208 h 457452"/>
                <a:gd name="connsiteX5" fmla="*/ 6863127 w 6939371"/>
                <a:gd name="connsiteY5" fmla="*/ 457452 h 457452"/>
                <a:gd name="connsiteX6" fmla="*/ 76244 w 6939371"/>
                <a:gd name="connsiteY6" fmla="*/ 457452 h 457452"/>
                <a:gd name="connsiteX7" fmla="*/ 0 w 6939371"/>
                <a:gd name="connsiteY7" fmla="*/ 381208 h 457452"/>
                <a:gd name="connsiteX8" fmla="*/ 0 w 6939371"/>
                <a:gd name="connsiteY8" fmla="*/ 76244 h 45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9371" h="457452">
                  <a:moveTo>
                    <a:pt x="0" y="76244"/>
                  </a:moveTo>
                  <a:cubicBezTo>
                    <a:pt x="0" y="34136"/>
                    <a:pt x="34136" y="0"/>
                    <a:pt x="76244" y="0"/>
                  </a:cubicBezTo>
                  <a:lnTo>
                    <a:pt x="6863127" y="0"/>
                  </a:lnTo>
                  <a:cubicBezTo>
                    <a:pt x="6905235" y="0"/>
                    <a:pt x="6939371" y="34136"/>
                    <a:pt x="6939371" y="76244"/>
                  </a:cubicBezTo>
                  <a:lnTo>
                    <a:pt x="6939371" y="381208"/>
                  </a:lnTo>
                  <a:cubicBezTo>
                    <a:pt x="6939371" y="423316"/>
                    <a:pt x="6905235" y="457452"/>
                    <a:pt x="6863127" y="457452"/>
                  </a:cubicBezTo>
                  <a:lnTo>
                    <a:pt x="76244" y="457452"/>
                  </a:lnTo>
                  <a:cubicBezTo>
                    <a:pt x="34136" y="457452"/>
                    <a:pt x="0" y="423316"/>
                    <a:pt x="0" y="381208"/>
                  </a:cubicBezTo>
                  <a:lnTo>
                    <a:pt x="0" y="76244"/>
                  </a:lnTo>
                  <a:close/>
                </a:path>
              </a:pathLst>
            </a:custGeom>
            <a:solidFill>
              <a:srgbClr val="0B63A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291" tIns="83291" rIns="83291" bIns="83291" numCol="1" spcCol="1270" anchor="ctr" anchorCtr="0">
              <a:noAutofit/>
            </a:bodyPr>
            <a:lstStyle/>
            <a:p>
              <a:pPr marL="0" lvl="0" indent="0" algn="l" defTabSz="711200">
                <a:lnSpc>
                  <a:spcPct val="90000"/>
                </a:lnSpc>
                <a:spcBef>
                  <a:spcPct val="0"/>
                </a:spcBef>
                <a:spcAft>
                  <a:spcPct val="35000"/>
                </a:spcAft>
                <a:buNone/>
              </a:pPr>
              <a:r>
                <a:rPr lang="en-US" altLang="zh-TW" sz="2800" kern="1200" dirty="0">
                  <a:latin typeface="微軟正黑體" panose="020B0604030504040204" pitchFamily="34" charset="-120"/>
                  <a:ea typeface="微軟正黑體" panose="020B0604030504040204" pitchFamily="34" charset="-120"/>
                  <a:cs typeface="+mn-lt"/>
                </a:rPr>
                <a:t>1.</a:t>
              </a:r>
              <a:r>
                <a:rPr lang="zh-TW" sz="2800" kern="1200" dirty="0">
                  <a:latin typeface="微軟正黑體" panose="020B0604030504040204" pitchFamily="34" charset="-120"/>
                  <a:ea typeface="微軟正黑體" panose="020B0604030504040204" pitchFamily="34" charset="-120"/>
                  <a:cs typeface="+mn-lt"/>
                </a:rPr>
                <a:t> </a:t>
              </a:r>
              <a:r>
                <a:rPr lang="zh-TW" sz="2800" b="1" kern="1200" dirty="0">
                  <a:latin typeface="微軟正黑體" panose="020B0604030504040204" pitchFamily="34" charset="-120"/>
                  <a:ea typeface="微軟正黑體" panose="020B0604030504040204" pitchFamily="34" charset="-120"/>
                  <a:cs typeface="+mn-lt"/>
                </a:rPr>
                <a:t>保溫</a:t>
              </a:r>
              <a:r>
                <a:rPr lang="zh-TW" altLang="en-US" sz="2800" b="1" dirty="0">
                  <a:latin typeface="微軟正黑體" panose="020B0604030504040204" pitchFamily="34" charset="-120"/>
                  <a:ea typeface="微軟正黑體" panose="020B0604030504040204" pitchFamily="34" charset="-120"/>
                  <a:cs typeface="+mn-lt"/>
                </a:rPr>
                <a:t>功能</a:t>
              </a:r>
              <a:endParaRPr lang="zh-TW" altLang="en-US" sz="2800" kern="1200" dirty="0">
                <a:latin typeface="微軟正黑體" panose="020B0604030504040204" pitchFamily="34" charset="-120"/>
                <a:ea typeface="微軟正黑體" panose="020B0604030504040204" pitchFamily="34" charset="-120"/>
              </a:endParaRPr>
            </a:p>
          </p:txBody>
        </p:sp>
        <p:sp>
          <p:nvSpPr>
            <p:cNvPr id="112" name="手繪多邊形: 圖案 111">
              <a:extLst>
                <a:ext uri="{FF2B5EF4-FFF2-40B4-BE49-F238E27FC236}">
                  <a16:creationId xmlns:a16="http://schemas.microsoft.com/office/drawing/2014/main" id="{A4E1FC87-C006-E032-4E05-5B41705EE9EB}"/>
                </a:ext>
              </a:extLst>
            </p:cNvPr>
            <p:cNvSpPr/>
            <p:nvPr/>
          </p:nvSpPr>
          <p:spPr>
            <a:xfrm>
              <a:off x="-88993" y="2050231"/>
              <a:ext cx="6939371" cy="1108387"/>
            </a:xfrm>
            <a:custGeom>
              <a:avLst/>
              <a:gdLst>
                <a:gd name="connsiteX0" fmla="*/ 0 w 6939371"/>
                <a:gd name="connsiteY0" fmla="*/ 0 h 602298"/>
                <a:gd name="connsiteX1" fmla="*/ 6939371 w 6939371"/>
                <a:gd name="connsiteY1" fmla="*/ 0 h 602298"/>
                <a:gd name="connsiteX2" fmla="*/ 6939371 w 6939371"/>
                <a:gd name="connsiteY2" fmla="*/ 602298 h 602298"/>
                <a:gd name="connsiteX3" fmla="*/ 0 w 6939371"/>
                <a:gd name="connsiteY3" fmla="*/ 602298 h 602298"/>
                <a:gd name="connsiteX4" fmla="*/ 0 w 6939371"/>
                <a:gd name="connsiteY4" fmla="*/ 0 h 602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9371" h="602298">
                  <a:moveTo>
                    <a:pt x="0" y="0"/>
                  </a:moveTo>
                  <a:lnTo>
                    <a:pt x="6939371" y="0"/>
                  </a:lnTo>
                  <a:lnTo>
                    <a:pt x="6939371" y="602298"/>
                  </a:lnTo>
                  <a:lnTo>
                    <a:pt x="0" y="6022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0325" tIns="17780" rIns="99568" bIns="17780" numCol="1" spcCol="1270" anchor="ctr" anchorCtr="0">
              <a:noAutofit/>
            </a:bodyPr>
            <a:lstStyle/>
            <a:p>
              <a:pPr marL="114300" lvl="1" indent="-114300" algn="l" defTabSz="622300">
                <a:lnSpc>
                  <a:spcPct val="90000"/>
                </a:lnSpc>
                <a:spcBef>
                  <a:spcPct val="0"/>
                </a:spcBef>
                <a:spcAft>
                  <a:spcPct val="20000"/>
                </a:spcAft>
                <a:buFont typeface="Courier New"/>
                <a:buChar char="o"/>
              </a:pPr>
              <a:r>
                <a:rPr lang="en-US" altLang="zh-TW" b="1" kern="1200" dirty="0">
                  <a:latin typeface="微軟正黑體" panose="020B0604030504040204" pitchFamily="34" charset="-120"/>
                  <a:ea typeface="微軟正黑體" panose="020B0604030504040204" pitchFamily="34" charset="-120"/>
                  <a:cs typeface="+mn-lt"/>
                </a:rPr>
                <a:t>150mm以上</a:t>
              </a:r>
              <a:r>
                <a:rPr lang="zh-TW" altLang="en-US" b="1" kern="1200" dirty="0">
                  <a:latin typeface="微軟正黑體" panose="020B0604030504040204" pitchFamily="34" charset="-120"/>
                  <a:ea typeface="微軟正黑體" panose="020B0604030504040204" pitchFamily="34" charset="-120"/>
                  <a:cs typeface="+mn-lt"/>
                </a:rPr>
                <a:t>庫板</a:t>
              </a:r>
              <a:r>
                <a:rPr lang="zh-TW" kern="1200" dirty="0">
                  <a:latin typeface="微軟正黑體" panose="020B0604030504040204" pitchFamily="34" charset="-120"/>
                  <a:ea typeface="微軟正黑體" panose="020B0604030504040204" pitchFamily="34" charset="-120"/>
                  <a:cs typeface="+mn-lt"/>
                </a:rPr>
                <a:t>：適合-18°C以下的冷凍儲存環境，如冷凍食品倉儲。</a:t>
              </a:r>
              <a:r>
                <a:rPr lang="zh-TW" altLang="en-US" dirty="0">
                  <a:latin typeface="微軟正黑體" panose="020B0604030504040204" pitchFamily="34" charset="-120"/>
                  <a:ea typeface="微軟正黑體" panose="020B0604030504040204" pitchFamily="34" charset="-120"/>
                  <a:cs typeface="+mn-lt"/>
                </a:rPr>
                <a:t>目前食品業主流是</a:t>
              </a:r>
              <a:r>
                <a:rPr lang="en-US" altLang="zh-TW" b="1" dirty="0">
                  <a:solidFill>
                    <a:srgbClr val="FF0000"/>
                  </a:solidFill>
                  <a:latin typeface="微軟正黑體" panose="020B0604030504040204" pitchFamily="34" charset="-120"/>
                  <a:ea typeface="微軟正黑體" panose="020B0604030504040204" pitchFamily="34" charset="-120"/>
                  <a:cs typeface="+mn-lt"/>
                </a:rPr>
                <a:t>150mm</a:t>
              </a:r>
              <a:r>
                <a:rPr lang="zh-TW" altLang="en-US" dirty="0">
                  <a:latin typeface="微軟正黑體" panose="020B0604030504040204" pitchFamily="34" charset="-120"/>
                  <a:ea typeface="微軟正黑體" panose="020B0604030504040204" pitchFamily="34" charset="-120"/>
                  <a:cs typeface="+mn-lt"/>
                </a:rPr>
                <a:t>庫板</a:t>
              </a:r>
              <a:endParaRPr lang="zh-TW" altLang="en-US" kern="1200" dirty="0">
                <a:latin typeface="微軟正黑體" panose="020B0604030504040204" pitchFamily="34" charset="-120"/>
                <a:ea typeface="微軟正黑體" panose="020B0604030504040204" pitchFamily="34" charset="-120"/>
              </a:endParaRPr>
            </a:p>
            <a:p>
              <a:pPr marL="114300" lvl="1" indent="-114300" algn="l" defTabSz="622300">
                <a:lnSpc>
                  <a:spcPct val="90000"/>
                </a:lnSpc>
                <a:spcBef>
                  <a:spcPct val="0"/>
                </a:spcBef>
                <a:spcAft>
                  <a:spcPct val="20000"/>
                </a:spcAft>
                <a:buChar char="•"/>
              </a:pPr>
              <a:r>
                <a:rPr lang="en-US" altLang="zh-TW" b="1" kern="1200" dirty="0">
                  <a:latin typeface="微軟正黑體" panose="020B0604030504040204" pitchFamily="34" charset="-120"/>
                  <a:ea typeface="微軟正黑體" panose="020B0604030504040204" pitchFamily="34" charset="-120"/>
                  <a:cs typeface="+mn-lt"/>
                </a:rPr>
                <a:t>75-100mm</a:t>
              </a:r>
              <a:r>
                <a:rPr lang="zh-TW" altLang="en-US" b="1" dirty="0">
                  <a:latin typeface="微軟正黑體" panose="020B0604030504040204" pitchFamily="34" charset="-120"/>
                  <a:ea typeface="微軟正黑體" panose="020B0604030504040204" pitchFamily="34" charset="-120"/>
                  <a:cs typeface="+mn-lt"/>
                </a:rPr>
                <a:t>庫板</a:t>
              </a:r>
              <a:r>
                <a:rPr lang="zh-TW" altLang="en-US" kern="1200" dirty="0">
                  <a:latin typeface="微軟正黑體" panose="020B0604030504040204" pitchFamily="34" charset="-120"/>
                  <a:ea typeface="微軟正黑體" panose="020B0604030504040204" pitchFamily="34" charset="-120"/>
                  <a:cs typeface="+mn-lt"/>
                </a:rPr>
                <a:t>：</a:t>
              </a:r>
              <a:r>
                <a:rPr lang="zh-TW" altLang="en-US" dirty="0">
                  <a:latin typeface="微軟正黑體" panose="020B0604030504040204" pitchFamily="34" charset="-120"/>
                  <a:ea typeface="微軟正黑體" panose="020B0604030504040204" pitchFamily="34" charset="-120"/>
                  <a:cs typeface="+mn-lt"/>
                </a:rPr>
                <a:t>適合</a:t>
              </a:r>
              <a:r>
                <a:rPr lang="en-US" altLang="zh-TW" dirty="0">
                  <a:latin typeface="微軟正黑體" panose="020B0604030504040204" pitchFamily="34" charset="-120"/>
                  <a:ea typeface="微軟正黑體" panose="020B0604030504040204" pitchFamily="34" charset="-120"/>
                  <a:cs typeface="+mn-lt"/>
                </a:rPr>
                <a:t>5</a:t>
              </a:r>
              <a:r>
                <a:rPr lang="en-US" altLang="zh-TW" kern="1200" dirty="0">
                  <a:latin typeface="微軟正黑體" panose="020B0604030504040204" pitchFamily="34" charset="-120"/>
                  <a:ea typeface="微軟正黑體" panose="020B0604030504040204" pitchFamily="34" charset="-120"/>
                  <a:cs typeface="+mn-lt"/>
                </a:rPr>
                <a:t>°C</a:t>
              </a:r>
              <a:r>
                <a:rPr lang="zh-TW" altLang="en-US" kern="1200" dirty="0">
                  <a:latin typeface="微軟正黑體" panose="020B0604030504040204" pitchFamily="34" charset="-120"/>
                  <a:ea typeface="微軟正黑體" panose="020B0604030504040204" pitchFamily="34" charset="-120"/>
                  <a:cs typeface="+mn-lt"/>
                </a:rPr>
                <a:t>至</a:t>
              </a:r>
              <a:r>
                <a:rPr lang="en-US" altLang="zh-TW" kern="1200" dirty="0">
                  <a:latin typeface="微軟正黑體" panose="020B0604030504040204" pitchFamily="34" charset="-120"/>
                  <a:ea typeface="微軟正黑體" panose="020B0604030504040204" pitchFamily="34" charset="-120"/>
                  <a:cs typeface="+mn-lt"/>
                </a:rPr>
                <a:t>-5°C</a:t>
              </a:r>
              <a:r>
                <a:rPr lang="zh-TW" altLang="en-US" kern="1200" dirty="0">
                  <a:latin typeface="微軟正黑體" panose="020B0604030504040204" pitchFamily="34" charset="-120"/>
                  <a:ea typeface="微軟正黑體" panose="020B0604030504040204" pitchFamily="34" charset="-120"/>
                  <a:cs typeface="+mn-lt"/>
                </a:rPr>
                <a:t>的冷藏倉儲</a:t>
              </a:r>
              <a:endParaRPr lang="en-US" altLang="zh-TW" kern="1200" dirty="0">
                <a:latin typeface="微軟正黑體" panose="020B0604030504040204" pitchFamily="34" charset="-120"/>
                <a:ea typeface="微軟正黑體" panose="020B0604030504040204" pitchFamily="34" charset="-120"/>
                <a:cs typeface="+mn-lt"/>
              </a:endParaRPr>
            </a:p>
            <a:p>
              <a:pPr marL="114300" lvl="1" indent="-114300" defTabSz="622300">
                <a:lnSpc>
                  <a:spcPct val="90000"/>
                </a:lnSpc>
                <a:spcBef>
                  <a:spcPct val="0"/>
                </a:spcBef>
                <a:spcAft>
                  <a:spcPct val="20000"/>
                </a:spcAft>
                <a:buFontTx/>
                <a:buChar char="•"/>
              </a:pPr>
              <a:r>
                <a:rPr lang="zh-TW" altLang="en-US" sz="2400" b="1" kern="1200" dirty="0">
                  <a:latin typeface="微軟正黑體" panose="020B0604030504040204" pitchFamily="34" charset="-120"/>
                  <a:ea typeface="微軟正黑體" panose="020B0604030504040204" pitchFamily="34" charset="-120"/>
                  <a:cs typeface="+mn-lt"/>
                </a:rPr>
                <a:t>較厚</a:t>
              </a:r>
              <a:r>
                <a:rPr lang="zh-TW" altLang="en-US" kern="1200" dirty="0">
                  <a:latin typeface="微軟正黑體" panose="020B0604030504040204" pitchFamily="34" charset="-120"/>
                  <a:ea typeface="微軟正黑體" panose="020B0604030504040204" pitchFamily="34" charset="-120"/>
                  <a:cs typeface="+mn-lt"/>
                </a:rPr>
                <a:t>的庫板可使溫度的傳遞速率降低。可</a:t>
              </a:r>
              <a:r>
                <a:rPr lang="zh-TW" altLang="en-US" sz="2400" b="1" kern="1200" dirty="0">
                  <a:solidFill>
                    <a:srgbClr val="0070C0"/>
                  </a:solidFill>
                  <a:latin typeface="微軟正黑體" panose="020B0604030504040204" pitchFamily="34" charset="-120"/>
                  <a:ea typeface="微軟正黑體" panose="020B0604030504040204" pitchFamily="34" charset="-120"/>
                  <a:cs typeface="+mn-lt"/>
                </a:rPr>
                <a:t>儲存冷能</a:t>
              </a:r>
              <a:r>
                <a:rPr lang="zh-TW" altLang="en-US" kern="1200" dirty="0">
                  <a:latin typeface="微軟正黑體" panose="020B0604030504040204" pitchFamily="34" charset="-120"/>
                  <a:ea typeface="微軟正黑體" panose="020B0604030504040204" pitchFamily="34" charset="-120"/>
                  <a:cs typeface="+mn-lt"/>
                </a:rPr>
                <a:t>，如同</a:t>
              </a:r>
              <a:r>
                <a:rPr lang="zh-TW" altLang="en-US" sz="2400" b="1" kern="1200" dirty="0">
                  <a:solidFill>
                    <a:srgbClr val="FF0000"/>
                  </a:solidFill>
                  <a:latin typeface="微軟正黑體" panose="020B0604030504040204" pitchFamily="34" charset="-120"/>
                  <a:ea typeface="微軟正黑體" panose="020B0604030504040204" pitchFamily="34" charset="-120"/>
                  <a:cs typeface="+mn-lt"/>
                </a:rPr>
                <a:t>大型</a:t>
              </a:r>
              <a:r>
                <a:rPr lang="zh-TW" altLang="en-US" sz="2400" b="1" dirty="0">
                  <a:solidFill>
                    <a:srgbClr val="FF0000"/>
                  </a:solidFill>
                  <a:latin typeface="微軟正黑體" panose="020B0604030504040204" pitchFamily="34" charset="-120"/>
                  <a:ea typeface="微軟正黑體" panose="020B0604030504040204" pitchFamily="34" charset="-120"/>
                  <a:cs typeface="+mn-lt"/>
                </a:rPr>
                <a:t>儲能電池</a:t>
              </a:r>
              <a:endParaRPr lang="zh-TW" altLang="en-US" sz="2400" b="1" kern="1200" dirty="0">
                <a:latin typeface="微軟正黑體" panose="020B0604030504040204" pitchFamily="34" charset="-120"/>
                <a:ea typeface="微軟正黑體" panose="020B0604030504040204" pitchFamily="34" charset="-120"/>
              </a:endParaRPr>
            </a:p>
          </p:txBody>
        </p:sp>
        <p:sp>
          <p:nvSpPr>
            <p:cNvPr id="113" name="手繪多邊形: 圖案 112">
              <a:extLst>
                <a:ext uri="{FF2B5EF4-FFF2-40B4-BE49-F238E27FC236}">
                  <a16:creationId xmlns:a16="http://schemas.microsoft.com/office/drawing/2014/main" id="{B54709D5-8548-07D2-67E0-466547B8F999}"/>
                </a:ext>
              </a:extLst>
            </p:cNvPr>
            <p:cNvSpPr/>
            <p:nvPr/>
          </p:nvSpPr>
          <p:spPr>
            <a:xfrm>
              <a:off x="72979" y="3205540"/>
              <a:ext cx="2684396" cy="317634"/>
            </a:xfrm>
            <a:custGeom>
              <a:avLst/>
              <a:gdLst>
                <a:gd name="connsiteX0" fmla="*/ 0 w 6939371"/>
                <a:gd name="connsiteY0" fmla="*/ 76244 h 457452"/>
                <a:gd name="connsiteX1" fmla="*/ 76244 w 6939371"/>
                <a:gd name="connsiteY1" fmla="*/ 0 h 457452"/>
                <a:gd name="connsiteX2" fmla="*/ 6863127 w 6939371"/>
                <a:gd name="connsiteY2" fmla="*/ 0 h 457452"/>
                <a:gd name="connsiteX3" fmla="*/ 6939371 w 6939371"/>
                <a:gd name="connsiteY3" fmla="*/ 76244 h 457452"/>
                <a:gd name="connsiteX4" fmla="*/ 6939371 w 6939371"/>
                <a:gd name="connsiteY4" fmla="*/ 381208 h 457452"/>
                <a:gd name="connsiteX5" fmla="*/ 6863127 w 6939371"/>
                <a:gd name="connsiteY5" fmla="*/ 457452 h 457452"/>
                <a:gd name="connsiteX6" fmla="*/ 76244 w 6939371"/>
                <a:gd name="connsiteY6" fmla="*/ 457452 h 457452"/>
                <a:gd name="connsiteX7" fmla="*/ 0 w 6939371"/>
                <a:gd name="connsiteY7" fmla="*/ 381208 h 457452"/>
                <a:gd name="connsiteX8" fmla="*/ 0 w 6939371"/>
                <a:gd name="connsiteY8" fmla="*/ 76244 h 45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9371" h="457452">
                  <a:moveTo>
                    <a:pt x="0" y="76244"/>
                  </a:moveTo>
                  <a:cubicBezTo>
                    <a:pt x="0" y="34136"/>
                    <a:pt x="34136" y="0"/>
                    <a:pt x="76244" y="0"/>
                  </a:cubicBezTo>
                  <a:lnTo>
                    <a:pt x="6863127" y="0"/>
                  </a:lnTo>
                  <a:cubicBezTo>
                    <a:pt x="6905235" y="0"/>
                    <a:pt x="6939371" y="34136"/>
                    <a:pt x="6939371" y="76244"/>
                  </a:cubicBezTo>
                  <a:lnTo>
                    <a:pt x="6939371" y="381208"/>
                  </a:lnTo>
                  <a:cubicBezTo>
                    <a:pt x="6939371" y="423316"/>
                    <a:pt x="6905235" y="457452"/>
                    <a:pt x="6863127" y="457452"/>
                  </a:cubicBezTo>
                  <a:lnTo>
                    <a:pt x="76244" y="457452"/>
                  </a:lnTo>
                  <a:cubicBezTo>
                    <a:pt x="34136" y="457452"/>
                    <a:pt x="0" y="423316"/>
                    <a:pt x="0" y="381208"/>
                  </a:cubicBezTo>
                  <a:lnTo>
                    <a:pt x="0" y="76244"/>
                  </a:lnTo>
                  <a:close/>
                </a:path>
              </a:pathLst>
            </a:custGeom>
            <a:solidFill>
              <a:srgbClr val="FFB6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291" tIns="83291" rIns="83291" bIns="83291" numCol="1" spcCol="1270" anchor="ctr" anchorCtr="0">
              <a:noAutofit/>
            </a:bodyPr>
            <a:lstStyle/>
            <a:p>
              <a:pPr marL="0" lvl="0" indent="0" algn="l" defTabSz="711200">
                <a:lnSpc>
                  <a:spcPct val="90000"/>
                </a:lnSpc>
                <a:spcBef>
                  <a:spcPct val="0"/>
                </a:spcBef>
                <a:spcAft>
                  <a:spcPct val="35000"/>
                </a:spcAft>
                <a:buNone/>
              </a:pPr>
              <a:r>
                <a:rPr lang="en-US" altLang="zh-TW" sz="2800" b="1" kern="1200" dirty="0">
                  <a:latin typeface="微軟正黑體" panose="020B0604030504040204" pitchFamily="34" charset="-120"/>
                  <a:ea typeface="微軟正黑體" panose="020B0604030504040204" pitchFamily="34" charset="-120"/>
                  <a:cs typeface="+mn-lt"/>
                </a:rPr>
                <a:t>2.</a:t>
              </a:r>
              <a:r>
                <a:rPr lang="zh-TW" altLang="en-US" sz="2800" b="1" kern="1200" dirty="0">
                  <a:latin typeface="微軟正黑體" panose="020B0604030504040204" pitchFamily="34" charset="-120"/>
                  <a:ea typeface="微軟正黑體" panose="020B0604030504040204" pitchFamily="34" charset="-120"/>
                  <a:cs typeface="+mn-lt"/>
                </a:rPr>
                <a:t> </a:t>
              </a:r>
              <a:r>
                <a:rPr lang="zh-TW" altLang="en-US" sz="2800" b="1" dirty="0">
                  <a:latin typeface="微軟正黑體" panose="020B0604030504040204" pitchFamily="34" charset="-120"/>
                  <a:ea typeface="微軟正黑體" panose="020B0604030504040204" pitchFamily="34" charset="-120"/>
                  <a:cs typeface="+mn-lt"/>
                </a:rPr>
                <a:t>綠建材</a:t>
              </a:r>
              <a:endParaRPr lang="zh-TW" altLang="en-US" sz="2800" kern="1200" dirty="0">
                <a:latin typeface="微軟正黑體" panose="020B0604030504040204" pitchFamily="34" charset="-120"/>
                <a:ea typeface="微軟正黑體" panose="020B0604030504040204" pitchFamily="34" charset="-120"/>
              </a:endParaRPr>
            </a:p>
          </p:txBody>
        </p:sp>
        <p:sp>
          <p:nvSpPr>
            <p:cNvPr id="114" name="手繪多邊形: 圖案 113">
              <a:extLst>
                <a:ext uri="{FF2B5EF4-FFF2-40B4-BE49-F238E27FC236}">
                  <a16:creationId xmlns:a16="http://schemas.microsoft.com/office/drawing/2014/main" id="{5E33C2BF-A3C1-192D-2485-21E707D507ED}"/>
                </a:ext>
              </a:extLst>
            </p:cNvPr>
            <p:cNvSpPr/>
            <p:nvPr/>
          </p:nvSpPr>
          <p:spPr>
            <a:xfrm>
              <a:off x="120825" y="3621578"/>
              <a:ext cx="6939371" cy="545833"/>
            </a:xfrm>
            <a:custGeom>
              <a:avLst/>
              <a:gdLst>
                <a:gd name="connsiteX0" fmla="*/ 0 w 6939371"/>
                <a:gd name="connsiteY0" fmla="*/ 0 h 545833"/>
                <a:gd name="connsiteX1" fmla="*/ 6939371 w 6939371"/>
                <a:gd name="connsiteY1" fmla="*/ 0 h 545833"/>
                <a:gd name="connsiteX2" fmla="*/ 6939371 w 6939371"/>
                <a:gd name="connsiteY2" fmla="*/ 545833 h 545833"/>
                <a:gd name="connsiteX3" fmla="*/ 0 w 6939371"/>
                <a:gd name="connsiteY3" fmla="*/ 545833 h 545833"/>
                <a:gd name="connsiteX4" fmla="*/ 0 w 6939371"/>
                <a:gd name="connsiteY4" fmla="*/ 0 h 545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9371" h="545833">
                  <a:moveTo>
                    <a:pt x="0" y="0"/>
                  </a:moveTo>
                  <a:lnTo>
                    <a:pt x="6939371" y="0"/>
                  </a:lnTo>
                  <a:lnTo>
                    <a:pt x="6939371" y="545833"/>
                  </a:lnTo>
                  <a:lnTo>
                    <a:pt x="0" y="5458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0325" tIns="17780" rIns="99568" bIns="17780" numCol="1" spcCol="1270" anchor="ctr" anchorCtr="0">
              <a:noAutofit/>
            </a:bodyPr>
            <a:lstStyle/>
            <a:p>
              <a:pPr marL="114300" lvl="1" indent="-114300" algn="l" defTabSz="622300">
                <a:lnSpc>
                  <a:spcPct val="90000"/>
                </a:lnSpc>
                <a:spcBef>
                  <a:spcPct val="0"/>
                </a:spcBef>
                <a:spcAft>
                  <a:spcPct val="20000"/>
                </a:spcAft>
                <a:buChar char="•"/>
              </a:pPr>
              <a:endParaRPr lang="zh-TW" altLang="en-US" kern="1200" dirty="0">
                <a:latin typeface="微軟正黑體" panose="020B0604030504040204" pitchFamily="34" charset="-120"/>
                <a:ea typeface="微軟正黑體" panose="020B0604030504040204" pitchFamily="34" charset="-120"/>
              </a:endParaRPr>
            </a:p>
          </p:txBody>
        </p:sp>
        <p:sp>
          <p:nvSpPr>
            <p:cNvPr id="115" name="手繪多邊形: 圖案 114">
              <a:extLst>
                <a:ext uri="{FF2B5EF4-FFF2-40B4-BE49-F238E27FC236}">
                  <a16:creationId xmlns:a16="http://schemas.microsoft.com/office/drawing/2014/main" id="{ECE10466-7D3A-69E2-7ECF-688104716102}"/>
                </a:ext>
              </a:extLst>
            </p:cNvPr>
            <p:cNvSpPr/>
            <p:nvPr/>
          </p:nvSpPr>
          <p:spPr>
            <a:xfrm>
              <a:off x="80850" y="4115930"/>
              <a:ext cx="2684396" cy="317634"/>
            </a:xfrm>
            <a:custGeom>
              <a:avLst/>
              <a:gdLst>
                <a:gd name="connsiteX0" fmla="*/ 0 w 6939371"/>
                <a:gd name="connsiteY0" fmla="*/ 76244 h 457452"/>
                <a:gd name="connsiteX1" fmla="*/ 76244 w 6939371"/>
                <a:gd name="connsiteY1" fmla="*/ 0 h 457452"/>
                <a:gd name="connsiteX2" fmla="*/ 6863127 w 6939371"/>
                <a:gd name="connsiteY2" fmla="*/ 0 h 457452"/>
                <a:gd name="connsiteX3" fmla="*/ 6939371 w 6939371"/>
                <a:gd name="connsiteY3" fmla="*/ 76244 h 457452"/>
                <a:gd name="connsiteX4" fmla="*/ 6939371 w 6939371"/>
                <a:gd name="connsiteY4" fmla="*/ 381208 h 457452"/>
                <a:gd name="connsiteX5" fmla="*/ 6863127 w 6939371"/>
                <a:gd name="connsiteY5" fmla="*/ 457452 h 457452"/>
                <a:gd name="connsiteX6" fmla="*/ 76244 w 6939371"/>
                <a:gd name="connsiteY6" fmla="*/ 457452 h 457452"/>
                <a:gd name="connsiteX7" fmla="*/ 0 w 6939371"/>
                <a:gd name="connsiteY7" fmla="*/ 381208 h 457452"/>
                <a:gd name="connsiteX8" fmla="*/ 0 w 6939371"/>
                <a:gd name="connsiteY8" fmla="*/ 76244 h 45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9371" h="457452">
                  <a:moveTo>
                    <a:pt x="0" y="76244"/>
                  </a:moveTo>
                  <a:cubicBezTo>
                    <a:pt x="0" y="34136"/>
                    <a:pt x="34136" y="0"/>
                    <a:pt x="76244" y="0"/>
                  </a:cubicBezTo>
                  <a:lnTo>
                    <a:pt x="6863127" y="0"/>
                  </a:lnTo>
                  <a:cubicBezTo>
                    <a:pt x="6905235" y="0"/>
                    <a:pt x="6939371" y="34136"/>
                    <a:pt x="6939371" y="76244"/>
                  </a:cubicBezTo>
                  <a:lnTo>
                    <a:pt x="6939371" y="381208"/>
                  </a:lnTo>
                  <a:cubicBezTo>
                    <a:pt x="6939371" y="423316"/>
                    <a:pt x="6905235" y="457452"/>
                    <a:pt x="6863127" y="457452"/>
                  </a:cubicBezTo>
                  <a:lnTo>
                    <a:pt x="76244" y="457452"/>
                  </a:lnTo>
                  <a:cubicBezTo>
                    <a:pt x="34136" y="457452"/>
                    <a:pt x="0" y="423316"/>
                    <a:pt x="0" y="381208"/>
                  </a:cubicBezTo>
                  <a:lnTo>
                    <a:pt x="0" y="76244"/>
                  </a:lnTo>
                  <a:close/>
                </a:path>
              </a:pathLst>
            </a:custGeom>
            <a:solidFill>
              <a:srgbClr val="EC229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671" tIns="75671" rIns="75671" bIns="75671" numCol="1" spcCol="1270" anchor="ctr" anchorCtr="0">
              <a:noAutofit/>
            </a:bodyPr>
            <a:lstStyle/>
            <a:p>
              <a:pPr marL="0" lvl="0" indent="0" algn="l" defTabSz="622300">
                <a:lnSpc>
                  <a:spcPct val="90000"/>
                </a:lnSpc>
                <a:spcBef>
                  <a:spcPct val="0"/>
                </a:spcBef>
                <a:spcAft>
                  <a:spcPct val="35000"/>
                </a:spcAft>
                <a:buNone/>
              </a:pPr>
              <a:r>
                <a:rPr lang="en-US" altLang="zh-TW" sz="2800" kern="1200" dirty="0">
                  <a:latin typeface="微軟正黑體" panose="020B0604030504040204" pitchFamily="34" charset="-120"/>
                  <a:ea typeface="微軟正黑體" panose="020B0604030504040204" pitchFamily="34" charset="-120"/>
                </a:rPr>
                <a:t>3. </a:t>
              </a:r>
              <a:r>
                <a:rPr lang="zh-TW" altLang="en-US" sz="2800" b="1" kern="1200" dirty="0">
                  <a:latin typeface="微軟正黑體" panose="020B0604030504040204" pitchFamily="34" charset="-120"/>
                  <a:ea typeface="微軟正黑體" panose="020B0604030504040204" pitchFamily="34" charset="-120"/>
                </a:rPr>
                <a:t>結構強度</a:t>
              </a:r>
              <a:endParaRPr lang="zh-TW" altLang="en-US" sz="2800" kern="1200" dirty="0">
                <a:latin typeface="微軟正黑體" panose="020B0604030504040204" pitchFamily="34" charset="-120"/>
                <a:ea typeface="微軟正黑體" panose="020B0604030504040204" pitchFamily="34" charset="-120"/>
              </a:endParaRPr>
            </a:p>
          </p:txBody>
        </p:sp>
        <p:sp>
          <p:nvSpPr>
            <p:cNvPr id="116" name="手繪多邊形: 圖案 115">
              <a:extLst>
                <a:ext uri="{FF2B5EF4-FFF2-40B4-BE49-F238E27FC236}">
                  <a16:creationId xmlns:a16="http://schemas.microsoft.com/office/drawing/2014/main" id="{71119AFC-3F46-B5AA-9158-C1C354EA7FEA}"/>
                </a:ext>
              </a:extLst>
            </p:cNvPr>
            <p:cNvSpPr/>
            <p:nvPr/>
          </p:nvSpPr>
          <p:spPr>
            <a:xfrm>
              <a:off x="-150962" y="4447719"/>
              <a:ext cx="6939371" cy="545833"/>
            </a:xfrm>
            <a:custGeom>
              <a:avLst/>
              <a:gdLst>
                <a:gd name="connsiteX0" fmla="*/ 0 w 6939371"/>
                <a:gd name="connsiteY0" fmla="*/ 0 h 545833"/>
                <a:gd name="connsiteX1" fmla="*/ 6939371 w 6939371"/>
                <a:gd name="connsiteY1" fmla="*/ 0 h 545833"/>
                <a:gd name="connsiteX2" fmla="*/ 6939371 w 6939371"/>
                <a:gd name="connsiteY2" fmla="*/ 545833 h 545833"/>
                <a:gd name="connsiteX3" fmla="*/ 0 w 6939371"/>
                <a:gd name="connsiteY3" fmla="*/ 545833 h 545833"/>
                <a:gd name="connsiteX4" fmla="*/ 0 w 6939371"/>
                <a:gd name="connsiteY4" fmla="*/ 0 h 545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9371" h="545833">
                  <a:moveTo>
                    <a:pt x="0" y="0"/>
                  </a:moveTo>
                  <a:lnTo>
                    <a:pt x="6939371" y="0"/>
                  </a:lnTo>
                  <a:lnTo>
                    <a:pt x="6939371" y="545833"/>
                  </a:lnTo>
                  <a:lnTo>
                    <a:pt x="0" y="5458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0325" tIns="17780" rIns="99568" bIns="17780" numCol="1" spcCol="1270" anchor="ctr" anchorCtr="0">
              <a:noAutofit/>
            </a:bodyPr>
            <a:lstStyle/>
            <a:p>
              <a:pPr marL="114300" lvl="1" indent="-114300" algn="l" defTabSz="622300">
                <a:lnSpc>
                  <a:spcPct val="90000"/>
                </a:lnSpc>
                <a:spcBef>
                  <a:spcPct val="0"/>
                </a:spcBef>
                <a:spcAft>
                  <a:spcPct val="20000"/>
                </a:spcAft>
                <a:buFont typeface="Courier New"/>
                <a:buChar char="o"/>
              </a:pPr>
              <a:r>
                <a:rPr lang="zh-TW" altLang="en-US" sz="2000" b="1" kern="1200" dirty="0">
                  <a:latin typeface="微軟正黑體" panose="020B0604030504040204" pitchFamily="34" charset="-120"/>
                  <a:ea typeface="微軟正黑體" panose="020B0604030504040204" pitchFamily="34" charset="-120"/>
                  <a:cs typeface="+mn-lt"/>
                </a:rPr>
                <a:t>厚庫板結構穩定性更強</a:t>
              </a:r>
              <a:r>
                <a:rPr lang="zh-TW" altLang="en-US" sz="2000" kern="1200" dirty="0">
                  <a:latin typeface="微軟正黑體" panose="020B0604030504040204" pitchFamily="34" charset="-120"/>
                  <a:ea typeface="微軟正黑體" panose="020B0604030504040204" pitchFamily="34" charset="-120"/>
                  <a:cs typeface="+mn-lt"/>
                </a:rPr>
                <a:t>：更高的結構強度能防止冷庫在溫度變化中出現形變，並能更好地抵抗外部衝擊和負載</a:t>
              </a:r>
              <a:endParaRPr lang="zh-TW" altLang="en-US" sz="2000" kern="1200" dirty="0">
                <a:latin typeface="微軟正黑體" panose="020B0604030504040204" pitchFamily="34" charset="-120"/>
                <a:ea typeface="微軟正黑體" panose="020B0604030504040204" pitchFamily="34" charset="-120"/>
              </a:endParaRPr>
            </a:p>
          </p:txBody>
        </p:sp>
      </p:grpSp>
      <p:grpSp>
        <p:nvGrpSpPr>
          <p:cNvPr id="127" name="群組 126">
            <a:extLst>
              <a:ext uri="{FF2B5EF4-FFF2-40B4-BE49-F238E27FC236}">
                <a16:creationId xmlns:a16="http://schemas.microsoft.com/office/drawing/2014/main" id="{79D76D3B-9C17-013E-1774-1EE580B7F3FA}"/>
              </a:ext>
            </a:extLst>
          </p:cNvPr>
          <p:cNvGrpSpPr/>
          <p:nvPr/>
        </p:nvGrpSpPr>
        <p:grpSpPr>
          <a:xfrm>
            <a:off x="126942" y="2484999"/>
            <a:ext cx="4745200" cy="1983409"/>
            <a:chOff x="14392" y="2484999"/>
            <a:chExt cx="4745200" cy="1983409"/>
          </a:xfrm>
        </p:grpSpPr>
        <p:pic>
          <p:nvPicPr>
            <p:cNvPr id="122" name="圖片 121">
              <a:extLst>
                <a:ext uri="{FF2B5EF4-FFF2-40B4-BE49-F238E27FC236}">
                  <a16:creationId xmlns:a16="http://schemas.microsoft.com/office/drawing/2014/main" id="{78DECF9F-135B-06CF-186C-BA02696E26A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4392" y="2484999"/>
              <a:ext cx="2622652" cy="1983409"/>
            </a:xfrm>
            <a:prstGeom prst="rect">
              <a:avLst/>
            </a:prstGeom>
          </p:spPr>
        </p:pic>
        <p:pic>
          <p:nvPicPr>
            <p:cNvPr id="123" name="內容版面配置區 11">
              <a:extLst>
                <a:ext uri="{FF2B5EF4-FFF2-40B4-BE49-F238E27FC236}">
                  <a16:creationId xmlns:a16="http://schemas.microsoft.com/office/drawing/2014/main" id="{DA9C643D-A32B-72FD-84DF-16A1DB6F646A}"/>
                </a:ext>
              </a:extLst>
            </p:cNvPr>
            <p:cNvPicPr>
              <a:picLocks noChangeAspect="1"/>
            </p:cNvPicPr>
            <p:nvPr/>
          </p:nvPicPr>
          <p:blipFill rotWithShape="1">
            <a:blip r:embed="rId5">
              <a:extLst>
                <a:ext uri="{28A0092B-C50C-407E-A947-70E740481C1C}">
                  <a14:useLocalDpi xmlns:a14="http://schemas.microsoft.com/office/drawing/2010/main" val="0"/>
                </a:ext>
              </a:extLst>
            </a:blip>
            <a:srcRect l="1687" t="2909" r="3008" b="25825"/>
            <a:stretch/>
          </p:blipFill>
          <p:spPr>
            <a:xfrm>
              <a:off x="2731517" y="2484999"/>
              <a:ext cx="2028075" cy="1981507"/>
            </a:xfrm>
            <a:prstGeom prst="rect">
              <a:avLst/>
            </a:prstGeom>
          </p:spPr>
        </p:pic>
      </p:grpSp>
      <p:sp>
        <p:nvSpPr>
          <p:cNvPr id="124" name="文字方塊 123">
            <a:extLst>
              <a:ext uri="{FF2B5EF4-FFF2-40B4-BE49-F238E27FC236}">
                <a16:creationId xmlns:a16="http://schemas.microsoft.com/office/drawing/2014/main" id="{E4E1DBA6-AC28-80C7-B0F6-6BCE57E6C4BE}"/>
              </a:ext>
            </a:extLst>
          </p:cNvPr>
          <p:cNvSpPr txBox="1"/>
          <p:nvPr/>
        </p:nvSpPr>
        <p:spPr>
          <a:xfrm>
            <a:off x="126942" y="1767340"/>
            <a:ext cx="4380979"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000" dirty="0">
                <a:latin typeface="微軟正黑體" panose="020B0604030504040204" pitchFamily="34" charset="-120"/>
                <a:ea typeface="微軟正黑體" panose="020B0604030504040204" pitchFamily="34" charset="-120"/>
                <a:cs typeface="Calibri"/>
              </a:rPr>
              <a:t>德製22CM庫板</a:t>
            </a:r>
          </a:p>
          <a:p>
            <a:pPr algn="ctr"/>
            <a:r>
              <a:rPr lang="zh-TW" altLang="en-US" dirty="0">
                <a:latin typeface="微軟正黑體" panose="020B0604030504040204" pitchFamily="34" charset="-120"/>
                <a:ea typeface="微軟正黑體" panose="020B0604030504040204" pitchFamily="34" charset="-120"/>
                <a:cs typeface="Calibri"/>
              </a:rPr>
              <a:t>U-Value</a:t>
            </a:r>
            <a:r>
              <a:rPr lang="en-US" altLang="zh-TW" dirty="0">
                <a:latin typeface="微軟正黑體" panose="020B0604030504040204" pitchFamily="34" charset="-120"/>
                <a:ea typeface="微軟正黑體" panose="020B0604030504040204" pitchFamily="34" charset="-120"/>
                <a:cs typeface="Calibri"/>
              </a:rPr>
              <a:t>(</a:t>
            </a:r>
            <a:r>
              <a:rPr lang="zh-TW" altLang="en-US" dirty="0">
                <a:latin typeface="微軟正黑體" panose="020B0604030504040204" pitchFamily="34" charset="-120"/>
                <a:ea typeface="微軟正黑體" panose="020B0604030504040204" pitchFamily="34" charset="-120"/>
                <a:cs typeface="Calibri"/>
              </a:rPr>
              <a:t>各層熱阻總和</a:t>
            </a:r>
            <a:r>
              <a:rPr lang="en-US" altLang="zh-TW" dirty="0">
                <a:latin typeface="微軟正黑體" panose="020B0604030504040204" pitchFamily="34" charset="-120"/>
                <a:ea typeface="微軟正黑體" panose="020B0604030504040204" pitchFamily="34" charset="-120"/>
                <a:cs typeface="Calibri"/>
              </a:rPr>
              <a:t>)</a:t>
            </a:r>
            <a:r>
              <a:rPr lang="zh-TW" altLang="en-US" dirty="0">
                <a:latin typeface="微軟正黑體" panose="020B0604030504040204" pitchFamily="34" charset="-120"/>
                <a:ea typeface="微軟正黑體" panose="020B0604030504040204" pitchFamily="34" charset="-120"/>
                <a:cs typeface="Calibri"/>
              </a:rPr>
              <a:t>：</a:t>
            </a:r>
            <a:r>
              <a:rPr lang="zh-TW" altLang="en-US" b="1" dirty="0">
                <a:solidFill>
                  <a:srgbClr val="FF0000"/>
                </a:solidFill>
                <a:latin typeface="微軟正黑體" panose="020B0604030504040204" pitchFamily="34" charset="-120"/>
                <a:ea typeface="微軟正黑體" panose="020B0604030504040204" pitchFamily="34" charset="-120"/>
                <a:cs typeface="Calibri"/>
              </a:rPr>
              <a:t>0.089</a:t>
            </a:r>
            <a:r>
              <a:rPr lang="en-US" altLang="zh-TW" b="1" dirty="0">
                <a:solidFill>
                  <a:srgbClr val="FF0000"/>
                </a:solidFill>
                <a:latin typeface="微軟正黑體" panose="020B0604030504040204" pitchFamily="34" charset="-120"/>
                <a:ea typeface="微軟正黑體" panose="020B0604030504040204" pitchFamily="34" charset="-120"/>
                <a:cs typeface="Calibri"/>
              </a:rPr>
              <a:t>W/</a:t>
            </a:r>
            <a:r>
              <a:rPr lang="zh-TW" altLang="en-US" b="1" dirty="0">
                <a:solidFill>
                  <a:srgbClr val="FF0000"/>
                </a:solidFill>
                <a:latin typeface="微軟正黑體" panose="020B0604030504040204" pitchFamily="34" charset="-120"/>
                <a:ea typeface="微軟正黑體" panose="020B0604030504040204" pitchFamily="34" charset="-120"/>
                <a:cs typeface="Calibri"/>
              </a:rPr>
              <a:t> m2.K</a:t>
            </a:r>
          </a:p>
        </p:txBody>
      </p:sp>
      <p:grpSp>
        <p:nvGrpSpPr>
          <p:cNvPr id="128" name="群組 127">
            <a:extLst>
              <a:ext uri="{FF2B5EF4-FFF2-40B4-BE49-F238E27FC236}">
                <a16:creationId xmlns:a16="http://schemas.microsoft.com/office/drawing/2014/main" id="{2531B775-5E2F-2161-FD06-34B606CC1EBC}"/>
              </a:ext>
            </a:extLst>
          </p:cNvPr>
          <p:cNvGrpSpPr/>
          <p:nvPr/>
        </p:nvGrpSpPr>
        <p:grpSpPr>
          <a:xfrm>
            <a:off x="166917" y="5099175"/>
            <a:ext cx="4665250" cy="1609385"/>
            <a:chOff x="87146" y="5337571"/>
            <a:chExt cx="5197044" cy="1792840"/>
          </a:xfrm>
        </p:grpSpPr>
        <p:pic>
          <p:nvPicPr>
            <p:cNvPr id="121" name="內容版面配置區 5">
              <a:extLst>
                <a:ext uri="{FF2B5EF4-FFF2-40B4-BE49-F238E27FC236}">
                  <a16:creationId xmlns:a16="http://schemas.microsoft.com/office/drawing/2014/main" id="{E7765B7A-E187-A675-24E7-B1162171DC9E}"/>
                </a:ext>
              </a:extLst>
            </p:cNvPr>
            <p:cNvPicPr>
              <a:picLocks noChangeAspect="1"/>
            </p:cNvPicPr>
            <p:nvPr/>
          </p:nvPicPr>
          <p:blipFill rotWithShape="1">
            <a:blip r:embed="rId6">
              <a:extLst>
                <a:ext uri="{28A0092B-C50C-407E-A947-70E740481C1C}">
                  <a14:useLocalDpi xmlns:a14="http://schemas.microsoft.com/office/drawing/2010/main" val="0"/>
                </a:ext>
              </a:extLst>
            </a:blip>
            <a:srcRect l="12853" t="56263" r="1282"/>
            <a:stretch/>
          </p:blipFill>
          <p:spPr>
            <a:xfrm>
              <a:off x="87146" y="5337571"/>
              <a:ext cx="2637175" cy="1792840"/>
            </a:xfrm>
            <a:prstGeom prst="rect">
              <a:avLst/>
            </a:prstGeom>
          </p:spPr>
        </p:pic>
        <p:pic>
          <p:nvPicPr>
            <p:cNvPr id="125" name="圖片 124">
              <a:extLst>
                <a:ext uri="{FF2B5EF4-FFF2-40B4-BE49-F238E27FC236}">
                  <a16:creationId xmlns:a16="http://schemas.microsoft.com/office/drawing/2014/main" id="{B5739A04-3910-745B-6C59-6D508571F025}"/>
                </a:ext>
              </a:extLst>
            </p:cNvPr>
            <p:cNvPicPr>
              <a:picLocks noChangeAspect="1"/>
            </p:cNvPicPr>
            <p:nvPr/>
          </p:nvPicPr>
          <p:blipFill>
            <a:blip r:embed="rId7"/>
            <a:stretch>
              <a:fillRect/>
            </a:stretch>
          </p:blipFill>
          <p:spPr>
            <a:xfrm>
              <a:off x="2844553" y="5339711"/>
              <a:ext cx="2439637" cy="1790700"/>
            </a:xfrm>
            <a:prstGeom prst="rect">
              <a:avLst/>
            </a:prstGeom>
          </p:spPr>
        </p:pic>
      </p:grpSp>
      <p:sp>
        <p:nvSpPr>
          <p:cNvPr id="126" name="文字方塊 125">
            <a:extLst>
              <a:ext uri="{FF2B5EF4-FFF2-40B4-BE49-F238E27FC236}">
                <a16:creationId xmlns:a16="http://schemas.microsoft.com/office/drawing/2014/main" id="{505578A1-B60F-9C06-5B4C-DDDFF69D4861}"/>
              </a:ext>
            </a:extLst>
          </p:cNvPr>
          <p:cNvSpPr txBox="1"/>
          <p:nvPr/>
        </p:nvSpPr>
        <p:spPr>
          <a:xfrm>
            <a:off x="1491480" y="4709392"/>
            <a:ext cx="20161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dirty="0">
                <a:latin typeface="微軟正黑體" panose="020B0604030504040204" pitchFamily="34" charset="-120"/>
                <a:ea typeface="微軟正黑體" panose="020B0604030504040204" pitchFamily="34" charset="-120"/>
                <a:cs typeface="Calibri"/>
              </a:rPr>
              <a:t>原冷凍倉保溫牆</a:t>
            </a:r>
          </a:p>
        </p:txBody>
      </p:sp>
      <p:sp>
        <p:nvSpPr>
          <p:cNvPr id="3" name="投影片編號版面配置區 2">
            <a:extLst>
              <a:ext uri="{FF2B5EF4-FFF2-40B4-BE49-F238E27FC236}">
                <a16:creationId xmlns:a16="http://schemas.microsoft.com/office/drawing/2014/main" id="{B55CA280-D9B8-EBA9-BEA8-E0A8C4D32F57}"/>
              </a:ext>
            </a:extLst>
          </p:cNvPr>
          <p:cNvSpPr>
            <a:spLocks noGrp="1"/>
          </p:cNvSpPr>
          <p:nvPr>
            <p:ph type="sldNum" sz="quarter" idx="4"/>
          </p:nvPr>
        </p:nvSpPr>
        <p:spPr>
          <a:xfrm>
            <a:off x="9214104" y="6348476"/>
            <a:ext cx="2743200" cy="365125"/>
          </a:xfrm>
          <a:prstGeom prst="rect">
            <a:avLst/>
          </a:prstGeom>
        </p:spPr>
        <p:txBody>
          <a:bodyPr/>
          <a:lstStyle>
            <a:defPPr>
              <a:defRPr lang="zh-CN"/>
            </a:defPPr>
            <a:lvl1pPr marL="0" algn="r" defTabSz="914400" rtl="0" eaLnBrk="1" latinLnBrk="0" hangingPunct="1">
              <a:defRPr sz="18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05296-3ABF-435C-8036-E71F96C96A01}" type="slidenum">
              <a:rPr lang="zh-CN" altLang="en-US" smtClean="0"/>
              <a:pPr/>
              <a:t>18</a:t>
            </a:fld>
            <a:endParaRPr lang="zh-CN" altLang="en-US" dirty="0"/>
          </a:p>
        </p:txBody>
      </p:sp>
      <p:sp>
        <p:nvSpPr>
          <p:cNvPr id="5" name="手繪多邊形: 圖案 4">
            <a:extLst>
              <a:ext uri="{FF2B5EF4-FFF2-40B4-BE49-F238E27FC236}">
                <a16:creationId xmlns:a16="http://schemas.microsoft.com/office/drawing/2014/main" id="{589B3B76-263C-CAA4-C60F-858F640BF7EB}"/>
              </a:ext>
            </a:extLst>
          </p:cNvPr>
          <p:cNvSpPr/>
          <p:nvPr/>
        </p:nvSpPr>
        <p:spPr>
          <a:xfrm>
            <a:off x="4832167" y="3978980"/>
            <a:ext cx="6939371" cy="862635"/>
          </a:xfrm>
          <a:custGeom>
            <a:avLst/>
            <a:gdLst>
              <a:gd name="connsiteX0" fmla="*/ 0 w 6939371"/>
              <a:gd name="connsiteY0" fmla="*/ 0 h 545833"/>
              <a:gd name="connsiteX1" fmla="*/ 6939371 w 6939371"/>
              <a:gd name="connsiteY1" fmla="*/ 0 h 545833"/>
              <a:gd name="connsiteX2" fmla="*/ 6939371 w 6939371"/>
              <a:gd name="connsiteY2" fmla="*/ 545833 h 545833"/>
              <a:gd name="connsiteX3" fmla="*/ 0 w 6939371"/>
              <a:gd name="connsiteY3" fmla="*/ 545833 h 545833"/>
              <a:gd name="connsiteX4" fmla="*/ 0 w 6939371"/>
              <a:gd name="connsiteY4" fmla="*/ 0 h 545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9371" h="545833">
                <a:moveTo>
                  <a:pt x="0" y="0"/>
                </a:moveTo>
                <a:lnTo>
                  <a:pt x="6939371" y="0"/>
                </a:lnTo>
                <a:lnTo>
                  <a:pt x="6939371" y="545833"/>
                </a:lnTo>
                <a:lnTo>
                  <a:pt x="0" y="5458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0325" tIns="17780" rIns="99568" bIns="17780" numCol="1" spcCol="1270" anchor="ctr" anchorCtr="0">
            <a:noAutofit/>
          </a:bodyPr>
          <a:lstStyle/>
          <a:p>
            <a:pPr marL="114300" lvl="1" indent="-114300" algn="l" defTabSz="622300">
              <a:lnSpc>
                <a:spcPct val="90000"/>
              </a:lnSpc>
              <a:spcBef>
                <a:spcPct val="0"/>
              </a:spcBef>
              <a:spcAft>
                <a:spcPct val="20000"/>
              </a:spcAft>
              <a:buFont typeface="Courier New"/>
              <a:buChar char="o"/>
            </a:pPr>
            <a:r>
              <a:rPr lang="zh-TW" altLang="en-US" sz="2000" b="1" kern="1200" dirty="0">
                <a:latin typeface="微軟正黑體" panose="020B0604030504040204" pitchFamily="34" charset="-120"/>
                <a:ea typeface="微軟正黑體" panose="020B0604030504040204" pitchFamily="34" charset="-120"/>
                <a:cs typeface="+mn-lt"/>
              </a:rPr>
              <a:t>庫板屬</a:t>
            </a:r>
            <a:r>
              <a:rPr lang="zh-TW" altLang="en-US" sz="2400" b="1" kern="1200" dirty="0">
                <a:solidFill>
                  <a:srgbClr val="00B050"/>
                </a:solidFill>
                <a:latin typeface="微軟正黑體" panose="020B0604030504040204" pitchFamily="34" charset="-120"/>
                <a:ea typeface="微軟正黑體" panose="020B0604030504040204" pitchFamily="34" charset="-120"/>
                <a:cs typeface="+mn-lt"/>
              </a:rPr>
              <a:t>綠建材</a:t>
            </a:r>
            <a:r>
              <a:rPr lang="zh-TW" altLang="en-US" sz="2000" b="1" kern="1200" dirty="0">
                <a:latin typeface="微軟正黑體" panose="020B0604030504040204" pitchFamily="34" charset="-120"/>
                <a:ea typeface="微軟正黑體" panose="020B0604030504040204" pitchFamily="34" charset="-120"/>
                <a:cs typeface="+mn-lt"/>
              </a:rPr>
              <a:t>，具備可拆卸，可重複使用，廢棄物減量的特性。藉此降低環境負荷，維持地球生態永續</a:t>
            </a:r>
            <a:endParaRPr lang="zh-TW" altLang="en-US" sz="2000" kern="1200"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D2539C7C-2615-B0B4-D5EA-119B5F02FA43}"/>
              </a:ext>
            </a:extLst>
          </p:cNvPr>
          <p:cNvSpPr/>
          <p:nvPr/>
        </p:nvSpPr>
        <p:spPr>
          <a:xfrm>
            <a:off x="198285" y="129560"/>
            <a:ext cx="3884617" cy="400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a:lnSpc>
                <a:spcPct val="115000"/>
              </a:lnSpc>
            </a:pPr>
            <a:r>
              <a:rPr lang="en-US" altLang="zh-TW" sz="2000" b="1" dirty="0">
                <a:latin typeface="微软雅黑" panose="020B0503020204020204" pitchFamily="34" charset="-122"/>
                <a:ea typeface="微软雅黑" panose="020B0503020204020204" pitchFamily="34" charset="-122"/>
              </a:rPr>
              <a:t>04.</a:t>
            </a:r>
            <a:r>
              <a:rPr lang="zh-TW" altLang="en-US" sz="2000" b="1" dirty="0">
                <a:latin typeface="微软雅黑" panose="020B0503020204020204" pitchFamily="34" charset="-122"/>
                <a:ea typeface="微软雅黑" panose="020B0503020204020204" pitchFamily="34" charset="-122"/>
              </a:rPr>
              <a:t>節能減碳績效說明</a:t>
            </a:r>
            <a:endParaRPr lang="zh-TW" altLang="zh-TW"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8947325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34CCD78-3652-D9A5-87A0-3D8E7C4738AD}"/>
              </a:ext>
            </a:extLst>
          </p:cNvPr>
          <p:cNvSpPr/>
          <p:nvPr/>
        </p:nvSpPr>
        <p:spPr>
          <a:xfrm>
            <a:off x="188146" y="714027"/>
            <a:ext cx="7352310" cy="6714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TW" altLang="zh-TW" sz="2400" b="1" dirty="0">
                <a:latin typeface="微软雅黑" panose="020B0503020204020204" pitchFamily="34" charset="-122"/>
                <a:ea typeface="微软雅黑" panose="020B0503020204020204" pitchFamily="34" charset="-122"/>
              </a:rPr>
              <a:t>庫內地板冷空氣回收</a:t>
            </a:r>
            <a:r>
              <a:rPr lang="en-US" altLang="zh-TW" sz="2800" b="1" dirty="0">
                <a:latin typeface="微软雅黑" panose="020B0503020204020204" pitchFamily="34" charset="-122"/>
                <a:ea typeface="微软雅黑" panose="020B0503020204020204" pitchFamily="34" charset="-122"/>
              </a:rPr>
              <a:t>-</a:t>
            </a:r>
            <a:r>
              <a:rPr lang="en-US" altLang="zh-TW" sz="2800" b="1" dirty="0" err="1">
                <a:latin typeface="微软雅黑" panose="020B0503020204020204" pitchFamily="34" charset="-122"/>
                <a:ea typeface="微软雅黑" panose="020B0503020204020204" pitchFamily="34" charset="-122"/>
              </a:rPr>
              <a:t>隆興冷凍</a:t>
            </a:r>
            <a:r>
              <a:rPr lang="zh-TW" altLang="en-US" sz="2800" b="1" dirty="0">
                <a:latin typeface="微软雅黑" panose="020B0503020204020204" pitchFamily="34" charset="-122"/>
                <a:ea typeface="微软雅黑" panose="020B0503020204020204" pitchFamily="34" charset="-122"/>
              </a:rPr>
              <a:t>庫地板設計</a:t>
            </a:r>
            <a:r>
              <a:rPr lang="zh-TW" altLang="en-US" sz="2400" b="1" dirty="0">
                <a:latin typeface="微软雅黑" panose="020B0503020204020204" pitchFamily="34" charset="-122"/>
                <a:ea typeface="微软雅黑" panose="020B0503020204020204" pitchFamily="34" charset="-122"/>
              </a:rPr>
              <a:t>說明</a:t>
            </a:r>
            <a:endParaRPr lang="zh-CN" altLang="en-US" sz="2400" b="1" dirty="0">
              <a:latin typeface="微软雅黑" panose="020B0503020204020204" pitchFamily="34" charset="-122"/>
              <a:ea typeface="微软雅黑" panose="020B0503020204020204" pitchFamily="34" charset="-122"/>
            </a:endParaRPr>
          </a:p>
        </p:txBody>
      </p:sp>
      <p:grpSp>
        <p:nvGrpSpPr>
          <p:cNvPr id="41" name="群組 40">
            <a:extLst>
              <a:ext uri="{FF2B5EF4-FFF2-40B4-BE49-F238E27FC236}">
                <a16:creationId xmlns:a16="http://schemas.microsoft.com/office/drawing/2014/main" id="{30D3276F-629F-BBF8-A059-0D2C7281AE5F}"/>
              </a:ext>
            </a:extLst>
          </p:cNvPr>
          <p:cNvGrpSpPr/>
          <p:nvPr/>
        </p:nvGrpSpPr>
        <p:grpSpPr>
          <a:xfrm>
            <a:off x="293653" y="2097852"/>
            <a:ext cx="11604694" cy="4018476"/>
            <a:chOff x="11122" y="2097852"/>
            <a:chExt cx="11604694" cy="4018476"/>
          </a:xfrm>
        </p:grpSpPr>
        <p:sp>
          <p:nvSpPr>
            <p:cNvPr id="2" name="文字版面配置區 52">
              <a:extLst>
                <a:ext uri="{FF2B5EF4-FFF2-40B4-BE49-F238E27FC236}">
                  <a16:creationId xmlns:a16="http://schemas.microsoft.com/office/drawing/2014/main" id="{465DB8DD-F50B-349C-09AF-53103759EBE6}"/>
                </a:ext>
              </a:extLst>
            </p:cNvPr>
            <p:cNvSpPr txBox="1">
              <a:spLocks/>
            </p:cNvSpPr>
            <p:nvPr/>
          </p:nvSpPr>
          <p:spPr>
            <a:xfrm>
              <a:off x="839788" y="2097852"/>
              <a:ext cx="5157787"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dirty="0">
                  <a:latin typeface="微軟正黑體" panose="020B0604030504040204" pitchFamily="34" charset="-120"/>
                  <a:ea typeface="微軟正黑體" panose="020B0604030504040204" pitchFamily="34" charset="-120"/>
                  <a:cs typeface="Calibri"/>
                </a:rPr>
                <a:t>冷凍倉儲標準工法</a:t>
              </a:r>
              <a:endParaRPr lang="zh-TW" altLang="en-US" dirty="0">
                <a:latin typeface="微軟正黑體" panose="020B0604030504040204" pitchFamily="34" charset="-120"/>
                <a:ea typeface="微軟正黑體" panose="020B0604030504040204" pitchFamily="34" charset="-120"/>
              </a:endParaRPr>
            </a:p>
          </p:txBody>
        </p:sp>
        <p:pic>
          <p:nvPicPr>
            <p:cNvPr id="4" name="內容版面配置區 4" descr="一張含有 螢幕擷取畫面, 美工圖案, 符號, 圖形 的圖片&#10;&#10;自動產生的描述">
              <a:extLst>
                <a:ext uri="{FF2B5EF4-FFF2-40B4-BE49-F238E27FC236}">
                  <a16:creationId xmlns:a16="http://schemas.microsoft.com/office/drawing/2014/main" id="{870A8DC0-D2A4-83A1-2EF0-71CB90DD836E}"/>
                </a:ext>
              </a:extLst>
            </p:cNvPr>
            <p:cNvPicPr>
              <a:picLocks noChangeAspect="1"/>
            </p:cNvPicPr>
            <p:nvPr/>
          </p:nvPicPr>
          <p:blipFill>
            <a:blip r:embed="rId3"/>
            <a:stretch>
              <a:fillRect/>
            </a:stretch>
          </p:blipFill>
          <p:spPr>
            <a:xfrm>
              <a:off x="3150571" y="4481512"/>
              <a:ext cx="671157" cy="557214"/>
            </a:xfrm>
            <a:prstGeom prst="rect">
              <a:avLst/>
            </a:prstGeom>
          </p:spPr>
        </p:pic>
        <p:sp>
          <p:nvSpPr>
            <p:cNvPr id="5" name="文字版面配置區 53">
              <a:extLst>
                <a:ext uri="{FF2B5EF4-FFF2-40B4-BE49-F238E27FC236}">
                  <a16:creationId xmlns:a16="http://schemas.microsoft.com/office/drawing/2014/main" id="{5FB646E9-D8C0-FD8C-81E2-633D9BE51097}"/>
                </a:ext>
              </a:extLst>
            </p:cNvPr>
            <p:cNvSpPr txBox="1">
              <a:spLocks/>
            </p:cNvSpPr>
            <p:nvPr/>
          </p:nvSpPr>
          <p:spPr>
            <a:xfrm>
              <a:off x="6172200" y="2097852"/>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a:latin typeface="微軟正黑體" panose="020B0604030504040204" pitchFamily="34" charset="-120"/>
                  <a:ea typeface="微軟正黑體" panose="020B0604030504040204" pitchFamily="34" charset="-120"/>
                  <a:cs typeface="Calibri"/>
                </a:rPr>
                <a:t>冷能回收再利用工法</a:t>
              </a:r>
              <a:endParaRPr lang="zh-TW" altLang="en-US">
                <a:latin typeface="微軟正黑體" panose="020B0604030504040204" pitchFamily="34" charset="-120"/>
                <a:ea typeface="微軟正黑體" panose="020B0604030504040204" pitchFamily="34" charset="-120"/>
              </a:endParaRPr>
            </a:p>
          </p:txBody>
        </p:sp>
        <mc:AlternateContent xmlns:mc="http://schemas.openxmlformats.org/markup-compatibility/2006" xmlns:p14="http://schemas.microsoft.com/office/powerpoint/2010/main">
          <mc:Choice Requires="p14">
            <p:contentPart p14:bwMode="auto" r:id="rId4">
              <p14:nvContentPartPr>
                <p14:cNvPr id="6" name="筆跡 5">
                  <a:extLst>
                    <a:ext uri="{FF2B5EF4-FFF2-40B4-BE49-F238E27FC236}">
                      <a16:creationId xmlns:a16="http://schemas.microsoft.com/office/drawing/2014/main" id="{EF0BD2BE-D133-C27A-8F67-A24497742E0B}"/>
                    </a:ext>
                  </a:extLst>
                </p14:cNvPr>
                <p14:cNvContentPartPr/>
                <p14:nvPr/>
              </p14:nvContentPartPr>
              <p14:xfrm>
                <a:off x="2487713" y="2745074"/>
                <a:ext cx="15614" cy="1607068"/>
              </p14:xfrm>
            </p:contentPart>
          </mc:Choice>
          <mc:Fallback xmlns="">
            <p:pic>
              <p:nvPicPr>
                <p:cNvPr id="6" name="筆跡 5">
                  <a:extLst>
                    <a:ext uri="{FF2B5EF4-FFF2-40B4-BE49-F238E27FC236}">
                      <a16:creationId xmlns:a16="http://schemas.microsoft.com/office/drawing/2014/main" id="{EF0BD2BE-D133-C27A-8F67-A24497742E0B}"/>
                    </a:ext>
                  </a:extLst>
                </p:cNvPr>
                <p:cNvPicPr/>
                <p:nvPr/>
              </p:nvPicPr>
              <p:blipFill>
                <a:blip r:embed="rId5"/>
                <a:stretch>
                  <a:fillRect/>
                </a:stretch>
              </p:blipFill>
              <p:spPr>
                <a:xfrm>
                  <a:off x="2461690" y="2727078"/>
                  <a:ext cx="67140" cy="164270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筆跡 6">
                  <a:extLst>
                    <a:ext uri="{FF2B5EF4-FFF2-40B4-BE49-F238E27FC236}">
                      <a16:creationId xmlns:a16="http://schemas.microsoft.com/office/drawing/2014/main" id="{DBC706B1-69ED-1543-EE96-32CFF4EBC25D}"/>
                    </a:ext>
                  </a:extLst>
                </p14:cNvPr>
                <p14:cNvContentPartPr/>
                <p14:nvPr/>
              </p14:nvContentPartPr>
              <p14:xfrm>
                <a:off x="502214" y="2707971"/>
                <a:ext cx="15614" cy="2756418"/>
              </p14:xfrm>
            </p:contentPart>
          </mc:Choice>
          <mc:Fallback xmlns="">
            <p:pic>
              <p:nvPicPr>
                <p:cNvPr id="7" name="筆跡 6">
                  <a:extLst>
                    <a:ext uri="{FF2B5EF4-FFF2-40B4-BE49-F238E27FC236}">
                      <a16:creationId xmlns:a16="http://schemas.microsoft.com/office/drawing/2014/main" id="{DBC706B1-69ED-1543-EE96-32CFF4EBC25D}"/>
                    </a:ext>
                  </a:extLst>
                </p:cNvPr>
                <p:cNvPicPr/>
                <p:nvPr/>
              </p:nvPicPr>
              <p:blipFill>
                <a:blip r:embed="rId7"/>
                <a:stretch>
                  <a:fillRect/>
                </a:stretch>
              </p:blipFill>
              <p:spPr>
                <a:xfrm>
                  <a:off x="476191" y="2689972"/>
                  <a:ext cx="67140" cy="279205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筆跡 7">
                  <a:extLst>
                    <a:ext uri="{FF2B5EF4-FFF2-40B4-BE49-F238E27FC236}">
                      <a16:creationId xmlns:a16="http://schemas.microsoft.com/office/drawing/2014/main" id="{C5C527C2-278A-495B-5FBE-B207ED1D893D}"/>
                    </a:ext>
                  </a:extLst>
                </p14:cNvPr>
                <p14:cNvContentPartPr/>
                <p14:nvPr/>
              </p14:nvContentPartPr>
              <p14:xfrm>
                <a:off x="550432" y="2707971"/>
                <a:ext cx="1912125" cy="15614"/>
              </p14:xfrm>
            </p:contentPart>
          </mc:Choice>
          <mc:Fallback xmlns="">
            <p:pic>
              <p:nvPicPr>
                <p:cNvPr id="8" name="筆跡 7">
                  <a:extLst>
                    <a:ext uri="{FF2B5EF4-FFF2-40B4-BE49-F238E27FC236}">
                      <a16:creationId xmlns:a16="http://schemas.microsoft.com/office/drawing/2014/main" id="{C5C527C2-278A-495B-5FBE-B207ED1D893D}"/>
                    </a:ext>
                  </a:extLst>
                </p:cNvPr>
                <p:cNvPicPr/>
                <p:nvPr/>
              </p:nvPicPr>
              <p:blipFill>
                <a:blip r:embed="rId9"/>
                <a:stretch>
                  <a:fillRect/>
                </a:stretch>
              </p:blipFill>
              <p:spPr>
                <a:xfrm>
                  <a:off x="532437" y="2685665"/>
                  <a:ext cx="1947755" cy="5977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筆跡 8">
                  <a:extLst>
                    <a:ext uri="{FF2B5EF4-FFF2-40B4-BE49-F238E27FC236}">
                      <a16:creationId xmlns:a16="http://schemas.microsoft.com/office/drawing/2014/main" id="{7818D7A2-FC60-F55A-D448-D29F9BACF3D3}"/>
                    </a:ext>
                  </a:extLst>
                </p14:cNvPr>
                <p14:cNvContentPartPr/>
                <p14:nvPr/>
              </p14:nvContentPartPr>
              <p14:xfrm>
                <a:off x="187652" y="5492322"/>
                <a:ext cx="2313671" cy="15614"/>
              </p14:xfrm>
            </p:contentPart>
          </mc:Choice>
          <mc:Fallback xmlns="">
            <p:pic>
              <p:nvPicPr>
                <p:cNvPr id="9" name="筆跡 8">
                  <a:extLst>
                    <a:ext uri="{FF2B5EF4-FFF2-40B4-BE49-F238E27FC236}">
                      <a16:creationId xmlns:a16="http://schemas.microsoft.com/office/drawing/2014/main" id="{7818D7A2-FC60-F55A-D448-D29F9BACF3D3}"/>
                    </a:ext>
                  </a:extLst>
                </p:cNvPr>
                <p:cNvPicPr/>
                <p:nvPr/>
              </p:nvPicPr>
              <p:blipFill>
                <a:blip r:embed="rId11"/>
                <a:stretch>
                  <a:fillRect/>
                </a:stretch>
              </p:blipFill>
              <p:spPr>
                <a:xfrm>
                  <a:off x="169655" y="5470016"/>
                  <a:ext cx="2349305" cy="59779"/>
                </a:xfrm>
                <a:prstGeom prst="rect">
                  <a:avLst/>
                </a:prstGeom>
              </p:spPr>
            </p:pic>
          </mc:Fallback>
        </mc:AlternateContent>
        <p:pic>
          <p:nvPicPr>
            <p:cNvPr id="10" name="圖片 9" descr="一張含有 符號, 藍色, 圖形, 電子藍 的圖片&#10;&#10;自動產生的描述">
              <a:extLst>
                <a:ext uri="{FF2B5EF4-FFF2-40B4-BE49-F238E27FC236}">
                  <a16:creationId xmlns:a16="http://schemas.microsoft.com/office/drawing/2014/main" id="{D9F659BD-C797-D624-793F-4B5EFCC11177}"/>
                </a:ext>
              </a:extLst>
            </p:cNvPr>
            <p:cNvPicPr>
              <a:picLocks noChangeAspect="1"/>
            </p:cNvPicPr>
            <p:nvPr/>
          </p:nvPicPr>
          <p:blipFill>
            <a:blip r:embed="rId12"/>
            <a:stretch>
              <a:fillRect/>
            </a:stretch>
          </p:blipFill>
          <p:spPr>
            <a:xfrm>
              <a:off x="1167649" y="2912568"/>
              <a:ext cx="681701" cy="659276"/>
            </a:xfrm>
            <a:prstGeom prst="rect">
              <a:avLst/>
            </a:prstGeom>
          </p:spPr>
        </p:pic>
        <p:pic>
          <p:nvPicPr>
            <p:cNvPr id="11" name="圖片 10">
              <a:extLst>
                <a:ext uri="{FF2B5EF4-FFF2-40B4-BE49-F238E27FC236}">
                  <a16:creationId xmlns:a16="http://schemas.microsoft.com/office/drawing/2014/main" id="{307ED569-86A4-53CE-070A-ADE5868249E5}"/>
                </a:ext>
              </a:extLst>
            </p:cNvPr>
            <p:cNvPicPr>
              <a:picLocks noChangeAspect="1"/>
            </p:cNvPicPr>
            <p:nvPr/>
          </p:nvPicPr>
          <p:blipFill>
            <a:blip r:embed="rId13"/>
            <a:stretch>
              <a:fillRect/>
            </a:stretch>
          </p:blipFill>
          <p:spPr>
            <a:xfrm>
              <a:off x="889131" y="4126722"/>
              <a:ext cx="1227278" cy="1193639"/>
            </a:xfrm>
            <a:prstGeom prst="rect">
              <a:avLst/>
            </a:prstGeom>
          </p:spPr>
        </p:pic>
        <mc:AlternateContent xmlns:mc="http://schemas.openxmlformats.org/markup-compatibility/2006" xmlns:p14="http://schemas.microsoft.com/office/powerpoint/2010/main">
          <mc:Choice Requires="p14">
            <p:contentPart p14:bwMode="auto" r:id="rId14">
              <p14:nvContentPartPr>
                <p14:cNvPr id="12" name="筆跡 11">
                  <a:extLst>
                    <a:ext uri="{FF2B5EF4-FFF2-40B4-BE49-F238E27FC236}">
                      <a16:creationId xmlns:a16="http://schemas.microsoft.com/office/drawing/2014/main" id="{CE06A6CD-A7E1-E4C4-3D75-9FB5448617BC}"/>
                    </a:ext>
                  </a:extLst>
                </p14:cNvPr>
                <p14:cNvContentPartPr/>
                <p14:nvPr/>
              </p14:nvContentPartPr>
              <p14:xfrm>
                <a:off x="2527254" y="5502912"/>
                <a:ext cx="2459819" cy="12056"/>
              </p14:xfrm>
            </p:contentPart>
          </mc:Choice>
          <mc:Fallback xmlns="">
            <p:pic>
              <p:nvPicPr>
                <p:cNvPr id="12" name="筆跡 11">
                  <a:extLst>
                    <a:ext uri="{FF2B5EF4-FFF2-40B4-BE49-F238E27FC236}">
                      <a16:creationId xmlns:a16="http://schemas.microsoft.com/office/drawing/2014/main" id="{CE06A6CD-A7E1-E4C4-3D75-9FB5448617BC}"/>
                    </a:ext>
                  </a:extLst>
                </p:cNvPr>
                <p:cNvPicPr/>
                <p:nvPr/>
              </p:nvPicPr>
              <p:blipFill>
                <a:blip r:embed="rId15"/>
                <a:stretch>
                  <a:fillRect/>
                </a:stretch>
              </p:blipFill>
              <p:spPr>
                <a:xfrm>
                  <a:off x="2509257" y="5481383"/>
                  <a:ext cx="2495453" cy="5468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筆跡 12">
                  <a:extLst>
                    <a:ext uri="{FF2B5EF4-FFF2-40B4-BE49-F238E27FC236}">
                      <a16:creationId xmlns:a16="http://schemas.microsoft.com/office/drawing/2014/main" id="{647FBC2A-5590-2432-67BB-2536CCE37C67}"/>
                    </a:ext>
                  </a:extLst>
                </p14:cNvPr>
                <p14:cNvContentPartPr/>
                <p14:nvPr/>
              </p14:nvContentPartPr>
              <p14:xfrm>
                <a:off x="2527253" y="4385311"/>
                <a:ext cx="2459819" cy="12056"/>
              </p14:xfrm>
            </p:contentPart>
          </mc:Choice>
          <mc:Fallback xmlns="">
            <p:pic>
              <p:nvPicPr>
                <p:cNvPr id="13" name="筆跡 12">
                  <a:extLst>
                    <a:ext uri="{FF2B5EF4-FFF2-40B4-BE49-F238E27FC236}">
                      <a16:creationId xmlns:a16="http://schemas.microsoft.com/office/drawing/2014/main" id="{647FBC2A-5590-2432-67BB-2536CCE37C67}"/>
                    </a:ext>
                  </a:extLst>
                </p:cNvPr>
                <p:cNvPicPr/>
                <p:nvPr/>
              </p:nvPicPr>
              <p:blipFill>
                <a:blip r:embed="rId17"/>
                <a:stretch>
                  <a:fillRect/>
                </a:stretch>
              </p:blipFill>
              <p:spPr>
                <a:xfrm>
                  <a:off x="2509256" y="4367582"/>
                  <a:ext cx="2495453" cy="47160"/>
                </a:xfrm>
                <a:prstGeom prst="rect">
                  <a:avLst/>
                </a:prstGeom>
              </p:spPr>
            </p:pic>
          </mc:Fallback>
        </mc:AlternateContent>
        <p:pic>
          <p:nvPicPr>
            <p:cNvPr id="14" name="圖片 13" descr="一張含有 寫生, 美工圖案, 設計 的圖片&#10;&#10;自動產生的描述">
              <a:extLst>
                <a:ext uri="{FF2B5EF4-FFF2-40B4-BE49-F238E27FC236}">
                  <a16:creationId xmlns:a16="http://schemas.microsoft.com/office/drawing/2014/main" id="{48499A6E-D56E-2D28-B5D5-DBCD3948A1CA}"/>
                </a:ext>
              </a:extLst>
            </p:cNvPr>
            <p:cNvPicPr>
              <a:picLocks noChangeAspect="1"/>
            </p:cNvPicPr>
            <p:nvPr/>
          </p:nvPicPr>
          <p:blipFill>
            <a:blip r:embed="rId18"/>
            <a:stretch>
              <a:fillRect/>
            </a:stretch>
          </p:blipFill>
          <p:spPr>
            <a:xfrm>
              <a:off x="11122" y="5313502"/>
              <a:ext cx="666751" cy="659946"/>
            </a:xfrm>
            <a:prstGeom prst="rect">
              <a:avLst/>
            </a:prstGeom>
          </p:spPr>
        </p:pic>
        <mc:AlternateContent xmlns:mc="http://schemas.openxmlformats.org/markup-compatibility/2006" xmlns:p14="http://schemas.microsoft.com/office/powerpoint/2010/main">
          <mc:Choice Requires="p14">
            <p:contentPart p14:bwMode="auto" r:id="rId19">
              <p14:nvContentPartPr>
                <p14:cNvPr id="15" name="筆跡 14">
                  <a:extLst>
                    <a:ext uri="{FF2B5EF4-FFF2-40B4-BE49-F238E27FC236}">
                      <a16:creationId xmlns:a16="http://schemas.microsoft.com/office/drawing/2014/main" id="{00F62191-9583-6002-20F9-ADF213486AA6}"/>
                    </a:ext>
                  </a:extLst>
                </p14:cNvPr>
                <p14:cNvContentPartPr/>
                <p14:nvPr/>
              </p14:nvContentPartPr>
              <p14:xfrm>
                <a:off x="602431" y="5686756"/>
                <a:ext cx="2522740" cy="21420"/>
              </p14:xfrm>
            </p:contentPart>
          </mc:Choice>
          <mc:Fallback xmlns="">
            <p:pic>
              <p:nvPicPr>
                <p:cNvPr id="15" name="筆跡 14">
                  <a:extLst>
                    <a:ext uri="{FF2B5EF4-FFF2-40B4-BE49-F238E27FC236}">
                      <a16:creationId xmlns:a16="http://schemas.microsoft.com/office/drawing/2014/main" id="{00F62191-9583-6002-20F9-ADF213486AA6}"/>
                    </a:ext>
                  </a:extLst>
                </p:cNvPr>
                <p:cNvPicPr/>
                <p:nvPr/>
              </p:nvPicPr>
              <p:blipFill>
                <a:blip r:embed="rId20"/>
                <a:stretch>
                  <a:fillRect/>
                </a:stretch>
              </p:blipFill>
              <p:spPr>
                <a:xfrm>
                  <a:off x="584435" y="5669199"/>
                  <a:ext cx="2558373" cy="5618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筆跡 15">
                  <a:extLst>
                    <a:ext uri="{FF2B5EF4-FFF2-40B4-BE49-F238E27FC236}">
                      <a16:creationId xmlns:a16="http://schemas.microsoft.com/office/drawing/2014/main" id="{D292AC6B-698C-B642-DB8C-C748166C7571}"/>
                    </a:ext>
                  </a:extLst>
                </p14:cNvPr>
                <p14:cNvContentPartPr/>
                <p14:nvPr/>
              </p14:nvContentPartPr>
              <p14:xfrm>
                <a:off x="605560" y="5844466"/>
                <a:ext cx="2538470" cy="16446"/>
              </p14:xfrm>
            </p:contentPart>
          </mc:Choice>
          <mc:Fallback xmlns="">
            <p:pic>
              <p:nvPicPr>
                <p:cNvPr id="16" name="筆跡 15">
                  <a:extLst>
                    <a:ext uri="{FF2B5EF4-FFF2-40B4-BE49-F238E27FC236}">
                      <a16:creationId xmlns:a16="http://schemas.microsoft.com/office/drawing/2014/main" id="{D292AC6B-698C-B642-DB8C-C748166C7571}"/>
                    </a:ext>
                  </a:extLst>
                </p:cNvPr>
                <p:cNvPicPr/>
                <p:nvPr/>
              </p:nvPicPr>
              <p:blipFill>
                <a:blip r:embed="rId22"/>
                <a:stretch>
                  <a:fillRect/>
                </a:stretch>
              </p:blipFill>
              <p:spPr>
                <a:xfrm>
                  <a:off x="587564" y="5826970"/>
                  <a:ext cx="2574101" cy="51088"/>
                </a:xfrm>
                <a:prstGeom prst="rect">
                  <a:avLst/>
                </a:prstGeom>
              </p:spPr>
            </p:pic>
          </mc:Fallback>
        </mc:AlternateContent>
        <p:sp>
          <p:nvSpPr>
            <p:cNvPr id="17" name="文字方塊 16">
              <a:extLst>
                <a:ext uri="{FF2B5EF4-FFF2-40B4-BE49-F238E27FC236}">
                  <a16:creationId xmlns:a16="http://schemas.microsoft.com/office/drawing/2014/main" id="{35F0B1D4-CF45-EC66-F335-AC23FAB2741D}"/>
                </a:ext>
              </a:extLst>
            </p:cNvPr>
            <p:cNvSpPr txBox="1"/>
            <p:nvPr/>
          </p:nvSpPr>
          <p:spPr>
            <a:xfrm>
              <a:off x="1045750" y="3654033"/>
              <a:ext cx="9388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a:latin typeface="微軟正黑體" panose="020B0604030504040204" pitchFamily="34" charset="-120"/>
                  <a:ea typeface="微軟正黑體" panose="020B0604030504040204" pitchFamily="34" charset="-120"/>
                  <a:cs typeface="Calibri"/>
                </a:rPr>
                <a:t>冷凍倉</a:t>
              </a:r>
            </a:p>
          </p:txBody>
        </p:sp>
        <p:sp>
          <p:nvSpPr>
            <p:cNvPr id="18" name="文字方塊 17">
              <a:extLst>
                <a:ext uri="{FF2B5EF4-FFF2-40B4-BE49-F238E27FC236}">
                  <a16:creationId xmlns:a16="http://schemas.microsoft.com/office/drawing/2014/main" id="{87738FD5-677F-3E25-6F10-D8D33A73415F}"/>
                </a:ext>
              </a:extLst>
            </p:cNvPr>
            <p:cNvSpPr txBox="1"/>
            <p:nvPr/>
          </p:nvSpPr>
          <p:spPr>
            <a:xfrm>
              <a:off x="3903510" y="4456212"/>
              <a:ext cx="9388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a:latin typeface="微軟正黑體" panose="020B0604030504040204" pitchFamily="34" charset="-120"/>
                  <a:ea typeface="微軟正黑體" panose="020B0604030504040204" pitchFamily="34" charset="-120"/>
                  <a:cs typeface="Calibri"/>
                </a:rPr>
                <a:t>預冷室</a:t>
              </a:r>
            </a:p>
          </p:txBody>
        </p:sp>
        <mc:AlternateContent xmlns:mc="http://schemas.openxmlformats.org/markup-compatibility/2006" xmlns:p14="http://schemas.microsoft.com/office/powerpoint/2010/main">
          <mc:Choice Requires="p14">
            <p:contentPart p14:bwMode="auto" r:id="rId23">
              <p14:nvContentPartPr>
                <p14:cNvPr id="19" name="筆跡 18">
                  <a:extLst>
                    <a:ext uri="{FF2B5EF4-FFF2-40B4-BE49-F238E27FC236}">
                      <a16:creationId xmlns:a16="http://schemas.microsoft.com/office/drawing/2014/main" id="{F21C49C5-8B11-07C7-9FBE-DAE168C800B3}"/>
                    </a:ext>
                  </a:extLst>
                </p14:cNvPr>
                <p14:cNvContentPartPr/>
                <p14:nvPr/>
              </p14:nvContentPartPr>
              <p14:xfrm>
                <a:off x="8407500" y="2824448"/>
                <a:ext cx="28314" cy="1670568"/>
              </p14:xfrm>
            </p:contentPart>
          </mc:Choice>
          <mc:Fallback xmlns="">
            <p:pic>
              <p:nvPicPr>
                <p:cNvPr id="19" name="筆跡 18">
                  <a:extLst>
                    <a:ext uri="{FF2B5EF4-FFF2-40B4-BE49-F238E27FC236}">
                      <a16:creationId xmlns:a16="http://schemas.microsoft.com/office/drawing/2014/main" id="{F21C49C5-8B11-07C7-9FBE-DAE168C800B3}"/>
                    </a:ext>
                  </a:extLst>
                </p:cNvPr>
                <p:cNvPicPr/>
                <p:nvPr/>
              </p:nvPicPr>
              <p:blipFill>
                <a:blip r:embed="rId24"/>
                <a:stretch>
                  <a:fillRect/>
                </a:stretch>
              </p:blipFill>
              <p:spPr>
                <a:xfrm>
                  <a:off x="8381283" y="2806450"/>
                  <a:ext cx="80223" cy="1706204"/>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 name="筆跡 19">
                  <a:extLst>
                    <a:ext uri="{FF2B5EF4-FFF2-40B4-BE49-F238E27FC236}">
                      <a16:creationId xmlns:a16="http://schemas.microsoft.com/office/drawing/2014/main" id="{26C383F2-B58A-6FE9-F948-337E3A55A4E1}"/>
                    </a:ext>
                  </a:extLst>
                </p14:cNvPr>
                <p14:cNvContentPartPr/>
                <p14:nvPr/>
              </p14:nvContentPartPr>
              <p14:xfrm>
                <a:off x="6668389" y="2806656"/>
                <a:ext cx="15614" cy="2756418"/>
              </p14:xfrm>
            </p:contentPart>
          </mc:Choice>
          <mc:Fallback xmlns="">
            <p:pic>
              <p:nvPicPr>
                <p:cNvPr id="20" name="筆跡 19">
                  <a:extLst>
                    <a:ext uri="{FF2B5EF4-FFF2-40B4-BE49-F238E27FC236}">
                      <a16:creationId xmlns:a16="http://schemas.microsoft.com/office/drawing/2014/main" id="{26C383F2-B58A-6FE9-F948-337E3A55A4E1}"/>
                    </a:ext>
                  </a:extLst>
                </p:cNvPr>
                <p:cNvPicPr/>
                <p:nvPr/>
              </p:nvPicPr>
              <p:blipFill>
                <a:blip r:embed="rId7"/>
                <a:stretch>
                  <a:fillRect/>
                </a:stretch>
              </p:blipFill>
              <p:spPr>
                <a:xfrm>
                  <a:off x="6642366" y="2788657"/>
                  <a:ext cx="67140" cy="2792057"/>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1" name="筆跡 20">
                  <a:extLst>
                    <a:ext uri="{FF2B5EF4-FFF2-40B4-BE49-F238E27FC236}">
                      <a16:creationId xmlns:a16="http://schemas.microsoft.com/office/drawing/2014/main" id="{42AD209E-78BA-C71A-DE22-EE3E84F59D69}"/>
                    </a:ext>
                  </a:extLst>
                </p14:cNvPr>
                <p14:cNvContentPartPr/>
                <p14:nvPr/>
              </p14:nvContentPartPr>
              <p14:xfrm>
                <a:off x="6684981" y="2802067"/>
                <a:ext cx="1738295" cy="15614"/>
              </p14:xfrm>
            </p:contentPart>
          </mc:Choice>
          <mc:Fallback xmlns="">
            <p:pic>
              <p:nvPicPr>
                <p:cNvPr id="21" name="筆跡 20">
                  <a:extLst>
                    <a:ext uri="{FF2B5EF4-FFF2-40B4-BE49-F238E27FC236}">
                      <a16:creationId xmlns:a16="http://schemas.microsoft.com/office/drawing/2014/main" id="{42AD209E-78BA-C71A-DE22-EE3E84F59D69}"/>
                    </a:ext>
                  </a:extLst>
                </p:cNvPr>
                <p:cNvPicPr/>
                <p:nvPr/>
              </p:nvPicPr>
              <p:blipFill>
                <a:blip r:embed="rId27"/>
                <a:stretch>
                  <a:fillRect/>
                </a:stretch>
              </p:blipFill>
              <p:spPr>
                <a:xfrm>
                  <a:off x="6666986" y="2779761"/>
                  <a:ext cx="1773925" cy="59779"/>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2" name="筆跡 21">
                  <a:extLst>
                    <a:ext uri="{FF2B5EF4-FFF2-40B4-BE49-F238E27FC236}">
                      <a16:creationId xmlns:a16="http://schemas.microsoft.com/office/drawing/2014/main" id="{990398B9-8CA7-62A4-1A95-5975833CE9E0}"/>
                    </a:ext>
                  </a:extLst>
                </p14:cNvPr>
                <p14:cNvContentPartPr/>
                <p14:nvPr/>
              </p14:nvContentPartPr>
              <p14:xfrm>
                <a:off x="6101090" y="5571697"/>
                <a:ext cx="2313671" cy="15614"/>
              </p14:xfrm>
            </p:contentPart>
          </mc:Choice>
          <mc:Fallback xmlns="">
            <p:pic>
              <p:nvPicPr>
                <p:cNvPr id="22" name="筆跡 21">
                  <a:extLst>
                    <a:ext uri="{FF2B5EF4-FFF2-40B4-BE49-F238E27FC236}">
                      <a16:creationId xmlns:a16="http://schemas.microsoft.com/office/drawing/2014/main" id="{990398B9-8CA7-62A4-1A95-5975833CE9E0}"/>
                    </a:ext>
                  </a:extLst>
                </p:cNvPr>
                <p:cNvPicPr/>
                <p:nvPr/>
              </p:nvPicPr>
              <p:blipFill>
                <a:blip r:embed="rId11"/>
                <a:stretch>
                  <a:fillRect/>
                </a:stretch>
              </p:blipFill>
              <p:spPr>
                <a:xfrm>
                  <a:off x="6083093" y="5549391"/>
                  <a:ext cx="2349305" cy="59779"/>
                </a:xfrm>
                <a:prstGeom prst="rect">
                  <a:avLst/>
                </a:prstGeom>
              </p:spPr>
            </p:pic>
          </mc:Fallback>
        </mc:AlternateContent>
        <p:pic>
          <p:nvPicPr>
            <p:cNvPr id="23" name="圖片 22" descr="一張含有 符號, 藍色, 圖形, 電子藍 的圖片&#10;&#10;自動產生的描述">
              <a:extLst>
                <a:ext uri="{FF2B5EF4-FFF2-40B4-BE49-F238E27FC236}">
                  <a16:creationId xmlns:a16="http://schemas.microsoft.com/office/drawing/2014/main" id="{5950E593-9CD8-65D4-A2EB-48927E9F4549}"/>
                </a:ext>
              </a:extLst>
            </p:cNvPr>
            <p:cNvPicPr>
              <a:picLocks noChangeAspect="1"/>
            </p:cNvPicPr>
            <p:nvPr/>
          </p:nvPicPr>
          <p:blipFill>
            <a:blip r:embed="rId12"/>
            <a:stretch>
              <a:fillRect/>
            </a:stretch>
          </p:blipFill>
          <p:spPr>
            <a:xfrm>
              <a:off x="7204901" y="2915196"/>
              <a:ext cx="681701" cy="659276"/>
            </a:xfrm>
            <a:prstGeom prst="rect">
              <a:avLst/>
            </a:prstGeom>
          </p:spPr>
        </p:pic>
        <mc:AlternateContent xmlns:mc="http://schemas.openxmlformats.org/markup-compatibility/2006" xmlns:p14="http://schemas.microsoft.com/office/powerpoint/2010/main">
          <mc:Choice Requires="p14">
            <p:contentPart p14:bwMode="auto" r:id="rId29">
              <p14:nvContentPartPr>
                <p14:cNvPr id="25" name="筆跡 24">
                  <a:extLst>
                    <a:ext uri="{FF2B5EF4-FFF2-40B4-BE49-F238E27FC236}">
                      <a16:creationId xmlns:a16="http://schemas.microsoft.com/office/drawing/2014/main" id="{E173EBE6-38D0-620A-386A-92F9979BA997}"/>
                    </a:ext>
                  </a:extLst>
                </p14:cNvPr>
                <p14:cNvContentPartPr/>
                <p14:nvPr/>
              </p14:nvContentPartPr>
              <p14:xfrm>
                <a:off x="8440691" y="5582286"/>
                <a:ext cx="2459819" cy="12056"/>
              </p14:xfrm>
            </p:contentPart>
          </mc:Choice>
          <mc:Fallback xmlns="">
            <p:pic>
              <p:nvPicPr>
                <p:cNvPr id="25" name="筆跡 24">
                  <a:extLst>
                    <a:ext uri="{FF2B5EF4-FFF2-40B4-BE49-F238E27FC236}">
                      <a16:creationId xmlns:a16="http://schemas.microsoft.com/office/drawing/2014/main" id="{E173EBE6-38D0-620A-386A-92F9979BA997}"/>
                    </a:ext>
                  </a:extLst>
                </p:cNvPr>
                <p:cNvPicPr/>
                <p:nvPr/>
              </p:nvPicPr>
              <p:blipFill>
                <a:blip r:embed="rId15"/>
                <a:stretch>
                  <a:fillRect/>
                </a:stretch>
              </p:blipFill>
              <p:spPr>
                <a:xfrm>
                  <a:off x="8422694" y="5560757"/>
                  <a:ext cx="2495453" cy="54683"/>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6" name="筆跡 25">
                  <a:extLst>
                    <a:ext uri="{FF2B5EF4-FFF2-40B4-BE49-F238E27FC236}">
                      <a16:creationId xmlns:a16="http://schemas.microsoft.com/office/drawing/2014/main" id="{610D4B3A-CA09-8728-5B46-95A99660D5C8}"/>
                    </a:ext>
                  </a:extLst>
                </p14:cNvPr>
                <p14:cNvContentPartPr/>
                <p14:nvPr/>
              </p14:nvContentPartPr>
              <p14:xfrm>
                <a:off x="8440691" y="4464686"/>
                <a:ext cx="2459819" cy="12056"/>
              </p14:xfrm>
            </p:contentPart>
          </mc:Choice>
          <mc:Fallback xmlns="">
            <p:pic>
              <p:nvPicPr>
                <p:cNvPr id="26" name="筆跡 25">
                  <a:extLst>
                    <a:ext uri="{FF2B5EF4-FFF2-40B4-BE49-F238E27FC236}">
                      <a16:creationId xmlns:a16="http://schemas.microsoft.com/office/drawing/2014/main" id="{610D4B3A-CA09-8728-5B46-95A99660D5C8}"/>
                    </a:ext>
                  </a:extLst>
                </p:cNvPr>
                <p:cNvPicPr/>
                <p:nvPr/>
              </p:nvPicPr>
              <p:blipFill>
                <a:blip r:embed="rId15"/>
                <a:stretch>
                  <a:fillRect/>
                </a:stretch>
              </p:blipFill>
              <p:spPr>
                <a:xfrm>
                  <a:off x="8422694" y="4443157"/>
                  <a:ext cx="2495453" cy="54683"/>
                </a:xfrm>
                <a:prstGeom prst="rect">
                  <a:avLst/>
                </a:prstGeom>
              </p:spPr>
            </p:pic>
          </mc:Fallback>
        </mc:AlternateContent>
        <p:pic>
          <p:nvPicPr>
            <p:cNvPr id="27" name="圖片 26" descr="一張含有 寫生, 美工圖案, 設計 的圖片&#10;&#10;自動產生的描述">
              <a:extLst>
                <a:ext uri="{FF2B5EF4-FFF2-40B4-BE49-F238E27FC236}">
                  <a16:creationId xmlns:a16="http://schemas.microsoft.com/office/drawing/2014/main" id="{48E3D668-A39F-D60F-DA91-C636D6A2F0CD}"/>
                </a:ext>
              </a:extLst>
            </p:cNvPr>
            <p:cNvPicPr>
              <a:picLocks noChangeAspect="1"/>
            </p:cNvPicPr>
            <p:nvPr/>
          </p:nvPicPr>
          <p:blipFill>
            <a:blip r:embed="rId18"/>
            <a:stretch>
              <a:fillRect/>
            </a:stretch>
          </p:blipFill>
          <p:spPr>
            <a:xfrm>
              <a:off x="6155588" y="5367754"/>
              <a:ext cx="666751" cy="659946"/>
            </a:xfrm>
            <a:prstGeom prst="rect">
              <a:avLst/>
            </a:prstGeom>
          </p:spPr>
        </p:pic>
        <p:pic>
          <p:nvPicPr>
            <p:cNvPr id="28" name="圖片 27" descr="一張含有 寫生, 美工圖案, 設計 的圖片&#10;&#10;自動產生的描述">
              <a:extLst>
                <a:ext uri="{FF2B5EF4-FFF2-40B4-BE49-F238E27FC236}">
                  <a16:creationId xmlns:a16="http://schemas.microsoft.com/office/drawing/2014/main" id="{F6C1CFDB-A076-E351-C06D-2C1449D03C35}"/>
                </a:ext>
              </a:extLst>
            </p:cNvPr>
            <p:cNvPicPr>
              <a:picLocks noChangeAspect="1"/>
            </p:cNvPicPr>
            <p:nvPr/>
          </p:nvPicPr>
          <p:blipFill>
            <a:blip r:embed="rId18"/>
            <a:stretch>
              <a:fillRect/>
            </a:stretch>
          </p:blipFill>
          <p:spPr>
            <a:xfrm flipH="1">
              <a:off x="9160664" y="5363864"/>
              <a:ext cx="617763" cy="667203"/>
            </a:xfrm>
            <a:prstGeom prst="rect">
              <a:avLst/>
            </a:prstGeom>
          </p:spPr>
        </p:pic>
        <mc:AlternateContent xmlns:mc="http://schemas.openxmlformats.org/markup-compatibility/2006" xmlns:p14="http://schemas.microsoft.com/office/powerpoint/2010/main">
          <mc:Choice Requires="p14">
            <p:contentPart p14:bwMode="auto" r:id="rId31">
              <p14:nvContentPartPr>
                <p14:cNvPr id="29" name="筆跡 28">
                  <a:extLst>
                    <a:ext uri="{FF2B5EF4-FFF2-40B4-BE49-F238E27FC236}">
                      <a16:creationId xmlns:a16="http://schemas.microsoft.com/office/drawing/2014/main" id="{3FBB84CB-D106-32AB-0C5A-11F8093AFC60}"/>
                    </a:ext>
                  </a:extLst>
                </p14:cNvPr>
                <p14:cNvContentPartPr/>
                <p14:nvPr/>
              </p14:nvContentPartPr>
              <p14:xfrm>
                <a:off x="6727439" y="5729635"/>
                <a:ext cx="2522740" cy="21420"/>
              </p14:xfrm>
            </p:contentPart>
          </mc:Choice>
          <mc:Fallback xmlns="">
            <p:pic>
              <p:nvPicPr>
                <p:cNvPr id="29" name="筆跡 28">
                  <a:extLst>
                    <a:ext uri="{FF2B5EF4-FFF2-40B4-BE49-F238E27FC236}">
                      <a16:creationId xmlns:a16="http://schemas.microsoft.com/office/drawing/2014/main" id="{3FBB84CB-D106-32AB-0C5A-11F8093AFC60}"/>
                    </a:ext>
                  </a:extLst>
                </p:cNvPr>
                <p:cNvPicPr/>
                <p:nvPr/>
              </p:nvPicPr>
              <p:blipFill>
                <a:blip r:embed="rId20"/>
                <a:stretch>
                  <a:fillRect/>
                </a:stretch>
              </p:blipFill>
              <p:spPr>
                <a:xfrm>
                  <a:off x="6709443" y="5712078"/>
                  <a:ext cx="2558373" cy="56184"/>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0" name="筆跡 29">
                  <a:extLst>
                    <a:ext uri="{FF2B5EF4-FFF2-40B4-BE49-F238E27FC236}">
                      <a16:creationId xmlns:a16="http://schemas.microsoft.com/office/drawing/2014/main" id="{6AE53C25-E46D-70FA-99C2-F3853559FDF2}"/>
                    </a:ext>
                  </a:extLst>
                </p14:cNvPr>
                <p14:cNvContentPartPr/>
                <p14:nvPr/>
              </p14:nvContentPartPr>
              <p14:xfrm>
                <a:off x="6727439" y="5896752"/>
                <a:ext cx="2538470" cy="16446"/>
              </p14:xfrm>
            </p:contentPart>
          </mc:Choice>
          <mc:Fallback xmlns="">
            <p:pic>
              <p:nvPicPr>
                <p:cNvPr id="30" name="筆跡 29">
                  <a:extLst>
                    <a:ext uri="{FF2B5EF4-FFF2-40B4-BE49-F238E27FC236}">
                      <a16:creationId xmlns:a16="http://schemas.microsoft.com/office/drawing/2014/main" id="{6AE53C25-E46D-70FA-99C2-F3853559FDF2}"/>
                    </a:ext>
                  </a:extLst>
                </p:cNvPr>
                <p:cNvPicPr/>
                <p:nvPr/>
              </p:nvPicPr>
              <p:blipFill>
                <a:blip r:embed="rId22"/>
                <a:stretch>
                  <a:fillRect/>
                </a:stretch>
              </p:blipFill>
              <p:spPr>
                <a:xfrm>
                  <a:off x="6709443" y="5879256"/>
                  <a:ext cx="2574101" cy="51088"/>
                </a:xfrm>
                <a:prstGeom prst="rect">
                  <a:avLst/>
                </a:prstGeom>
              </p:spPr>
            </p:pic>
          </mc:Fallback>
        </mc:AlternateContent>
        <p:pic>
          <p:nvPicPr>
            <p:cNvPr id="31" name="圖片 30" descr="一張含有 符號, 美工圖案, 字型, 設計 的圖片&#10;&#10;自動產生的描述">
              <a:extLst>
                <a:ext uri="{FF2B5EF4-FFF2-40B4-BE49-F238E27FC236}">
                  <a16:creationId xmlns:a16="http://schemas.microsoft.com/office/drawing/2014/main" id="{2C6013D6-C300-74E8-77CC-1C76CBB552BC}"/>
                </a:ext>
              </a:extLst>
            </p:cNvPr>
            <p:cNvPicPr>
              <a:picLocks noChangeAspect="1"/>
            </p:cNvPicPr>
            <p:nvPr/>
          </p:nvPicPr>
          <p:blipFill>
            <a:blip r:embed="rId33"/>
            <a:stretch>
              <a:fillRect/>
            </a:stretch>
          </p:blipFill>
          <p:spPr>
            <a:xfrm rot="5400000">
              <a:off x="6089845" y="5008721"/>
              <a:ext cx="377492" cy="382840"/>
            </a:xfrm>
            <a:prstGeom prst="rect">
              <a:avLst/>
            </a:prstGeom>
          </p:spPr>
        </p:pic>
        <p:sp>
          <p:nvSpPr>
            <p:cNvPr id="32" name="文字方塊 31">
              <a:extLst>
                <a:ext uri="{FF2B5EF4-FFF2-40B4-BE49-F238E27FC236}">
                  <a16:creationId xmlns:a16="http://schemas.microsoft.com/office/drawing/2014/main" id="{6A1AFDA1-3489-926E-73EE-DBD1917B8457}"/>
                </a:ext>
              </a:extLst>
            </p:cNvPr>
            <p:cNvSpPr txBox="1"/>
            <p:nvPr/>
          </p:nvSpPr>
          <p:spPr>
            <a:xfrm>
              <a:off x="7089805" y="3621555"/>
              <a:ext cx="9388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a:latin typeface="微軟正黑體" panose="020B0604030504040204" pitchFamily="34" charset="-120"/>
                  <a:ea typeface="微軟正黑體" panose="020B0604030504040204" pitchFamily="34" charset="-120"/>
                  <a:cs typeface="Calibri"/>
                </a:rPr>
                <a:t>冷凍倉</a:t>
              </a:r>
            </a:p>
          </p:txBody>
        </p:sp>
        <p:sp>
          <p:nvSpPr>
            <p:cNvPr id="33" name="文字方塊 32">
              <a:extLst>
                <a:ext uri="{FF2B5EF4-FFF2-40B4-BE49-F238E27FC236}">
                  <a16:creationId xmlns:a16="http://schemas.microsoft.com/office/drawing/2014/main" id="{EE83EB87-2E60-06FD-4F14-8665E622A88E}"/>
                </a:ext>
              </a:extLst>
            </p:cNvPr>
            <p:cNvSpPr txBox="1"/>
            <p:nvPr/>
          </p:nvSpPr>
          <p:spPr>
            <a:xfrm>
              <a:off x="9816948" y="4535587"/>
              <a:ext cx="9388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a:latin typeface="微軟正黑體" panose="020B0604030504040204" pitchFamily="34" charset="-120"/>
                  <a:ea typeface="微軟正黑體" panose="020B0604030504040204" pitchFamily="34" charset="-120"/>
                  <a:cs typeface="Calibri"/>
                </a:rPr>
                <a:t>預冷室</a:t>
              </a:r>
            </a:p>
          </p:txBody>
        </p:sp>
        <p:sp>
          <p:nvSpPr>
            <p:cNvPr id="34" name="箭號: 有線條的向右箭號 33">
              <a:extLst>
                <a:ext uri="{FF2B5EF4-FFF2-40B4-BE49-F238E27FC236}">
                  <a16:creationId xmlns:a16="http://schemas.microsoft.com/office/drawing/2014/main" id="{CDBBC305-7D7B-A9AA-82AB-CC1192B8C317}"/>
                </a:ext>
              </a:extLst>
            </p:cNvPr>
            <p:cNvSpPr/>
            <p:nvPr/>
          </p:nvSpPr>
          <p:spPr>
            <a:xfrm>
              <a:off x="3334226" y="5570537"/>
              <a:ext cx="525944" cy="54579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5" name="文字方塊 34">
              <a:extLst>
                <a:ext uri="{FF2B5EF4-FFF2-40B4-BE49-F238E27FC236}">
                  <a16:creationId xmlns:a16="http://schemas.microsoft.com/office/drawing/2014/main" id="{4B013D6F-0402-F541-64B5-0462C7B2E108}"/>
                </a:ext>
              </a:extLst>
            </p:cNvPr>
            <p:cNvSpPr txBox="1"/>
            <p:nvPr/>
          </p:nvSpPr>
          <p:spPr>
            <a:xfrm>
              <a:off x="4068435" y="5668121"/>
              <a:ext cx="1242343" cy="36933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zh-TW" altLang="en-US" dirty="0">
                  <a:latin typeface="微軟正黑體" panose="020B0604030504040204" pitchFamily="34" charset="-120"/>
                  <a:ea typeface="微軟正黑體" panose="020B0604030504040204" pitchFamily="34" charset="-120"/>
                  <a:cs typeface="Calibri"/>
                </a:rPr>
                <a:t>排出室外</a:t>
              </a:r>
            </a:p>
          </p:txBody>
        </p:sp>
        <p:sp>
          <p:nvSpPr>
            <p:cNvPr id="36" name="文字方塊 35">
              <a:extLst>
                <a:ext uri="{FF2B5EF4-FFF2-40B4-BE49-F238E27FC236}">
                  <a16:creationId xmlns:a16="http://schemas.microsoft.com/office/drawing/2014/main" id="{782B1FA4-B1E6-2D0E-1DCD-FA434B254830}"/>
                </a:ext>
              </a:extLst>
            </p:cNvPr>
            <p:cNvSpPr txBox="1"/>
            <p:nvPr/>
          </p:nvSpPr>
          <p:spPr>
            <a:xfrm>
              <a:off x="9778160" y="5676246"/>
              <a:ext cx="1837656" cy="36933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zh-TW" altLang="en-US" dirty="0">
                  <a:latin typeface="微軟正黑體" panose="020B0604030504040204" pitchFamily="34" charset="-120"/>
                  <a:ea typeface="微軟正黑體" panose="020B0604030504040204" pitchFamily="34" charset="-120"/>
                  <a:cs typeface="Calibri"/>
                </a:rPr>
                <a:t>預冷室回收冷能</a:t>
              </a:r>
            </a:p>
          </p:txBody>
        </p:sp>
        <p:cxnSp>
          <p:nvCxnSpPr>
            <p:cNvPr id="37" name="直線單箭頭接點 36">
              <a:extLst>
                <a:ext uri="{FF2B5EF4-FFF2-40B4-BE49-F238E27FC236}">
                  <a16:creationId xmlns:a16="http://schemas.microsoft.com/office/drawing/2014/main" id="{9E0FCF15-12D8-B5DC-A42B-A0EF14A532E8}"/>
                </a:ext>
              </a:extLst>
            </p:cNvPr>
            <p:cNvCxnSpPr/>
            <p:nvPr/>
          </p:nvCxnSpPr>
          <p:spPr>
            <a:xfrm>
              <a:off x="5026025" y="4391025"/>
              <a:ext cx="12699" cy="1103312"/>
            </a:xfrm>
            <a:prstGeom prst="straightConnector1">
              <a:avLst/>
            </a:prstGeom>
            <a:ln w="28575">
              <a:solidFill>
                <a:srgbClr val="4472C4"/>
              </a:solidFill>
              <a:prstDash val="dash"/>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AB30C596-D5A7-2978-EC87-9B784C725B94}"/>
                </a:ext>
              </a:extLst>
            </p:cNvPr>
            <p:cNvCxnSpPr>
              <a:cxnSpLocks/>
            </p:cNvCxnSpPr>
            <p:nvPr/>
          </p:nvCxnSpPr>
          <p:spPr>
            <a:xfrm>
              <a:off x="10912475" y="4486275"/>
              <a:ext cx="12699" cy="1103312"/>
            </a:xfrm>
            <a:prstGeom prst="straightConnector1">
              <a:avLst/>
            </a:prstGeom>
            <a:ln w="28575">
              <a:solidFill>
                <a:srgbClr val="4472C4"/>
              </a:solidFill>
              <a:prstDash val="dash"/>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18532270-5830-C6B1-B9CE-402C705B0C22}"/>
                </a:ext>
              </a:extLst>
            </p:cNvPr>
            <p:cNvCxnSpPr>
              <a:cxnSpLocks/>
            </p:cNvCxnSpPr>
            <p:nvPr/>
          </p:nvCxnSpPr>
          <p:spPr>
            <a:xfrm>
              <a:off x="8397875" y="4467225"/>
              <a:ext cx="12699" cy="1103312"/>
            </a:xfrm>
            <a:prstGeom prst="straightConnector1">
              <a:avLst/>
            </a:prstGeom>
            <a:ln w="28575">
              <a:solidFill>
                <a:srgbClr val="4472C4"/>
              </a:solidFill>
              <a:prstDash val="dash"/>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D81C32B8-C6A3-FF13-853E-E89F135B17A4}"/>
                </a:ext>
              </a:extLst>
            </p:cNvPr>
            <p:cNvCxnSpPr>
              <a:cxnSpLocks/>
            </p:cNvCxnSpPr>
            <p:nvPr/>
          </p:nvCxnSpPr>
          <p:spPr>
            <a:xfrm>
              <a:off x="2473325" y="4378325"/>
              <a:ext cx="12699" cy="1103312"/>
            </a:xfrm>
            <a:prstGeom prst="straightConnector1">
              <a:avLst/>
            </a:prstGeom>
            <a:ln w="28575">
              <a:solidFill>
                <a:srgbClr val="4472C4"/>
              </a:solidFill>
              <a:prstDash val="dash"/>
            </a:ln>
          </p:spPr>
          <p:style>
            <a:lnRef idx="1">
              <a:schemeClr val="accent1"/>
            </a:lnRef>
            <a:fillRef idx="0">
              <a:schemeClr val="accent1"/>
            </a:fillRef>
            <a:effectRef idx="0">
              <a:schemeClr val="accent1"/>
            </a:effectRef>
            <a:fontRef idx="minor">
              <a:schemeClr val="tx1"/>
            </a:fontRef>
          </p:style>
        </p:cxnSp>
      </p:grpSp>
      <p:sp>
        <p:nvSpPr>
          <p:cNvPr id="42" name="投影片編號版面配置區 41">
            <a:extLst>
              <a:ext uri="{FF2B5EF4-FFF2-40B4-BE49-F238E27FC236}">
                <a16:creationId xmlns:a16="http://schemas.microsoft.com/office/drawing/2014/main" id="{DB387537-6EC9-4488-A43C-84CC320E34DA}"/>
              </a:ext>
            </a:extLst>
          </p:cNvPr>
          <p:cNvSpPr>
            <a:spLocks noGrp="1"/>
          </p:cNvSpPr>
          <p:nvPr>
            <p:ph type="sldNum" sz="quarter" idx="4"/>
          </p:nvPr>
        </p:nvSpPr>
        <p:spPr>
          <a:xfrm>
            <a:off x="9214104" y="6348476"/>
            <a:ext cx="2743200" cy="365125"/>
          </a:xfrm>
          <a:prstGeom prst="rect">
            <a:avLst/>
          </a:prstGeom>
        </p:spPr>
        <p:txBody>
          <a:bodyPr/>
          <a:lstStyle>
            <a:defPPr>
              <a:defRPr lang="zh-CN"/>
            </a:defPPr>
            <a:lvl1pPr marL="0" algn="r" defTabSz="914400" rtl="0" eaLnBrk="1" latinLnBrk="0" hangingPunct="1">
              <a:defRPr sz="18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05296-3ABF-435C-8036-E71F96C96A01}" type="slidenum">
              <a:rPr lang="zh-CN" altLang="en-US" smtClean="0"/>
              <a:pPr/>
              <a:t>19</a:t>
            </a:fld>
            <a:endParaRPr lang="zh-CN" altLang="en-US" dirty="0"/>
          </a:p>
        </p:txBody>
      </p:sp>
      <p:pic>
        <p:nvPicPr>
          <p:cNvPr id="43" name="圖片 42">
            <a:extLst>
              <a:ext uri="{FF2B5EF4-FFF2-40B4-BE49-F238E27FC236}">
                <a16:creationId xmlns:a16="http://schemas.microsoft.com/office/drawing/2014/main" id="{13250EB1-3FC4-56D8-7F18-BE8D21A8EA59}"/>
              </a:ext>
            </a:extLst>
          </p:cNvPr>
          <p:cNvPicPr>
            <a:picLocks noChangeAspect="1"/>
          </p:cNvPicPr>
          <p:nvPr/>
        </p:nvPicPr>
        <p:blipFill>
          <a:blip r:embed="rId13"/>
          <a:stretch>
            <a:fillRect/>
          </a:stretch>
        </p:blipFill>
        <p:spPr>
          <a:xfrm>
            <a:off x="7232318" y="4119863"/>
            <a:ext cx="1227278" cy="1193639"/>
          </a:xfrm>
          <a:prstGeom prst="rect">
            <a:avLst/>
          </a:prstGeom>
        </p:spPr>
      </p:pic>
      <p:sp>
        <p:nvSpPr>
          <p:cNvPr id="24" name="矩形 23">
            <a:extLst>
              <a:ext uri="{FF2B5EF4-FFF2-40B4-BE49-F238E27FC236}">
                <a16:creationId xmlns:a16="http://schemas.microsoft.com/office/drawing/2014/main" id="{D7846933-2993-1E8B-14B8-3FF2F74DB1F1}"/>
              </a:ext>
            </a:extLst>
          </p:cNvPr>
          <p:cNvSpPr/>
          <p:nvPr/>
        </p:nvSpPr>
        <p:spPr>
          <a:xfrm>
            <a:off x="198285" y="129560"/>
            <a:ext cx="3884617" cy="400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a:lnSpc>
                <a:spcPct val="115000"/>
              </a:lnSpc>
            </a:pPr>
            <a:r>
              <a:rPr lang="en-US" altLang="zh-TW" sz="2000" b="1" dirty="0">
                <a:latin typeface="微软雅黑" panose="020B0503020204020204" pitchFamily="34" charset="-122"/>
                <a:ea typeface="微软雅黑" panose="020B0503020204020204" pitchFamily="34" charset="-122"/>
              </a:rPr>
              <a:t>04.</a:t>
            </a:r>
            <a:r>
              <a:rPr lang="zh-TW" altLang="en-US" sz="2000" b="1" dirty="0">
                <a:latin typeface="微软雅黑" panose="020B0503020204020204" pitchFamily="34" charset="-122"/>
                <a:ea typeface="微软雅黑" panose="020B0503020204020204" pitchFamily="34" charset="-122"/>
              </a:rPr>
              <a:t>節能減碳績效說明</a:t>
            </a:r>
            <a:endParaRPr lang="zh-TW" altLang="zh-TW"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6354334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D462869D-9515-4915-A04B-255137F3908B}"/>
              </a:ext>
            </a:extLst>
          </p:cNvPr>
          <p:cNvSpPr txBox="1"/>
          <p:nvPr/>
        </p:nvSpPr>
        <p:spPr>
          <a:xfrm>
            <a:off x="135512" y="135904"/>
            <a:ext cx="3320168" cy="794064"/>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4000" b="1" dirty="0">
                <a:solidFill>
                  <a:srgbClr val="152E52"/>
                </a:solidFill>
                <a:ea typeface="+mj-ea"/>
              </a:rPr>
              <a:t>CONTENT</a:t>
            </a:r>
          </a:p>
        </p:txBody>
      </p:sp>
      <p:sp>
        <p:nvSpPr>
          <p:cNvPr id="4" name="菱形 3">
            <a:extLst>
              <a:ext uri="{FF2B5EF4-FFF2-40B4-BE49-F238E27FC236}">
                <a16:creationId xmlns:a16="http://schemas.microsoft.com/office/drawing/2014/main" id="{3F6F3D7F-015C-4E17-B6B6-25EC93691CB0}"/>
              </a:ext>
            </a:extLst>
          </p:cNvPr>
          <p:cNvSpPr/>
          <p:nvPr/>
        </p:nvSpPr>
        <p:spPr>
          <a:xfrm>
            <a:off x="2742788" y="0"/>
            <a:ext cx="6858000" cy="6858000"/>
          </a:xfrm>
          <a:prstGeom prst="diamond">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9" name="群組 78">
            <a:extLst>
              <a:ext uri="{FF2B5EF4-FFF2-40B4-BE49-F238E27FC236}">
                <a16:creationId xmlns:a16="http://schemas.microsoft.com/office/drawing/2014/main" id="{CE863B1A-65BA-D80E-622F-5986EADE1DC4}"/>
              </a:ext>
            </a:extLst>
          </p:cNvPr>
          <p:cNvGrpSpPr/>
          <p:nvPr/>
        </p:nvGrpSpPr>
        <p:grpSpPr>
          <a:xfrm>
            <a:off x="2193394" y="3577234"/>
            <a:ext cx="2219428" cy="2437323"/>
            <a:chOff x="924192" y="3593580"/>
            <a:chExt cx="2219428" cy="2437323"/>
          </a:xfrm>
        </p:grpSpPr>
        <p:sp>
          <p:nvSpPr>
            <p:cNvPr id="5" name="菱形 4">
              <a:extLst>
                <a:ext uri="{FF2B5EF4-FFF2-40B4-BE49-F238E27FC236}">
                  <a16:creationId xmlns:a16="http://schemas.microsoft.com/office/drawing/2014/main" id="{1C301ED5-5F13-4BAE-AF74-ADF209D35C84}"/>
                </a:ext>
              </a:extLst>
            </p:cNvPr>
            <p:cNvSpPr/>
            <p:nvPr/>
          </p:nvSpPr>
          <p:spPr>
            <a:xfrm>
              <a:off x="1195705" y="3814019"/>
              <a:ext cx="1676402" cy="1676402"/>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0B6328B5-727C-4A34-B718-B74F22405EBA}"/>
                </a:ext>
              </a:extLst>
            </p:cNvPr>
            <p:cNvSpPr txBox="1"/>
            <p:nvPr/>
          </p:nvSpPr>
          <p:spPr>
            <a:xfrm>
              <a:off x="924192" y="5630793"/>
              <a:ext cx="2219428" cy="400110"/>
            </a:xfrm>
            <a:prstGeom prst="rect">
              <a:avLst/>
            </a:prstGeom>
            <a:noFill/>
          </p:spPr>
          <p:txBody>
            <a:bodyPr wrap="square" rtlCol="0">
              <a:spAutoFit/>
              <a:scene3d>
                <a:camera prst="orthographicFront"/>
                <a:lightRig rig="threePt" dir="t"/>
              </a:scene3d>
              <a:sp3d contourW="12700"/>
            </a:bodyPr>
            <a:lstStyle/>
            <a:p>
              <a:pPr algn="ctr">
                <a:defRPr/>
              </a:pPr>
              <a:r>
                <a:rPr lang="zh-TW" altLang="en-US" sz="2000" b="1" dirty="0">
                  <a:ea typeface="+mj-ea"/>
                </a:rPr>
                <a:t>公司簡介</a:t>
              </a:r>
              <a:endParaRPr lang="en-US" altLang="zh-TW" sz="2000" b="1" dirty="0">
                <a:ea typeface="+mj-ea"/>
              </a:endParaRPr>
            </a:p>
          </p:txBody>
        </p:sp>
        <p:sp>
          <p:nvSpPr>
            <p:cNvPr id="22" name="菱形 21">
              <a:extLst>
                <a:ext uri="{FF2B5EF4-FFF2-40B4-BE49-F238E27FC236}">
                  <a16:creationId xmlns:a16="http://schemas.microsoft.com/office/drawing/2014/main" id="{9532E34A-7AC6-4180-A89A-6CEEBB4556AD}"/>
                </a:ext>
              </a:extLst>
            </p:cNvPr>
            <p:cNvSpPr/>
            <p:nvPr/>
          </p:nvSpPr>
          <p:spPr>
            <a:xfrm>
              <a:off x="1262946" y="3593580"/>
              <a:ext cx="529662" cy="529662"/>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sp>
          <p:nvSpPr>
            <p:cNvPr id="30" name="椭圆 25">
              <a:extLst>
                <a:ext uri="{FF2B5EF4-FFF2-40B4-BE49-F238E27FC236}">
                  <a16:creationId xmlns:a16="http://schemas.microsoft.com/office/drawing/2014/main" id="{C5E0E549-B95B-4DC1-B3B6-1F2AB0511319}"/>
                </a:ext>
              </a:extLst>
            </p:cNvPr>
            <p:cNvSpPr/>
            <p:nvPr/>
          </p:nvSpPr>
          <p:spPr>
            <a:xfrm>
              <a:off x="1824584" y="4445903"/>
              <a:ext cx="418642" cy="412632"/>
            </a:xfrm>
            <a:custGeom>
              <a:avLst/>
              <a:gdLst>
                <a:gd name="connsiteX0" fmla="*/ 155534 w 331788"/>
                <a:gd name="connsiteY0" fmla="*/ 53107 h 327025"/>
                <a:gd name="connsiteX1" fmla="*/ 176255 w 331788"/>
                <a:gd name="connsiteY1" fmla="*/ 53107 h 327025"/>
                <a:gd name="connsiteX2" fmla="*/ 283746 w 331788"/>
                <a:gd name="connsiteY2" fmla="*/ 141384 h 327025"/>
                <a:gd name="connsiteX3" fmla="*/ 288926 w 331788"/>
                <a:gd name="connsiteY3" fmla="*/ 154366 h 327025"/>
                <a:gd name="connsiteX4" fmla="*/ 288926 w 331788"/>
                <a:gd name="connsiteY4" fmla="*/ 310149 h 327025"/>
                <a:gd name="connsiteX5" fmla="*/ 273385 w 331788"/>
                <a:gd name="connsiteY5" fmla="*/ 327025 h 327025"/>
                <a:gd name="connsiteX6" fmla="*/ 207337 w 331788"/>
                <a:gd name="connsiteY6" fmla="*/ 327025 h 327025"/>
                <a:gd name="connsiteX7" fmla="*/ 207337 w 331788"/>
                <a:gd name="connsiteY7" fmla="*/ 234854 h 327025"/>
                <a:gd name="connsiteX8" fmla="*/ 195681 w 331788"/>
                <a:gd name="connsiteY8" fmla="*/ 223170 h 327025"/>
                <a:gd name="connsiteX9" fmla="*/ 136108 w 331788"/>
                <a:gd name="connsiteY9" fmla="*/ 223170 h 327025"/>
                <a:gd name="connsiteX10" fmla="*/ 124452 w 331788"/>
                <a:gd name="connsiteY10" fmla="*/ 234854 h 327025"/>
                <a:gd name="connsiteX11" fmla="*/ 124452 w 331788"/>
                <a:gd name="connsiteY11" fmla="*/ 327025 h 327025"/>
                <a:gd name="connsiteX12" fmla="*/ 58404 w 331788"/>
                <a:gd name="connsiteY12" fmla="*/ 327025 h 327025"/>
                <a:gd name="connsiteX13" fmla="*/ 42863 w 331788"/>
                <a:gd name="connsiteY13" fmla="*/ 310149 h 327025"/>
                <a:gd name="connsiteX14" fmla="*/ 42863 w 331788"/>
                <a:gd name="connsiteY14" fmla="*/ 154366 h 327025"/>
                <a:gd name="connsiteX15" fmla="*/ 48043 w 331788"/>
                <a:gd name="connsiteY15" fmla="*/ 141384 h 327025"/>
                <a:gd name="connsiteX16" fmla="*/ 155534 w 331788"/>
                <a:gd name="connsiteY16" fmla="*/ 53107 h 327025"/>
                <a:gd name="connsiteX17" fmla="*/ 165894 w 331788"/>
                <a:gd name="connsiteY17" fmla="*/ 0 h 327025"/>
                <a:gd name="connsiteX18" fmla="*/ 189223 w 331788"/>
                <a:gd name="connsiteY18" fmla="*/ 9125 h 327025"/>
                <a:gd name="connsiteX19" fmla="*/ 325308 w 331788"/>
                <a:gd name="connsiteY19" fmla="*/ 117321 h 327025"/>
                <a:gd name="connsiteX20" fmla="*/ 331788 w 331788"/>
                <a:gd name="connsiteY20" fmla="*/ 130356 h 327025"/>
                <a:gd name="connsiteX21" fmla="*/ 331788 w 331788"/>
                <a:gd name="connsiteY21" fmla="*/ 143392 h 327025"/>
                <a:gd name="connsiteX22" fmla="*/ 314940 w 331788"/>
                <a:gd name="connsiteY22" fmla="*/ 160338 h 327025"/>
                <a:gd name="connsiteX23" fmla="*/ 298091 w 331788"/>
                <a:gd name="connsiteY23" fmla="*/ 143392 h 327025"/>
                <a:gd name="connsiteX24" fmla="*/ 298091 w 331788"/>
                <a:gd name="connsiteY24" fmla="*/ 139481 h 327025"/>
                <a:gd name="connsiteX25" fmla="*/ 176263 w 331788"/>
                <a:gd name="connsiteY25" fmla="*/ 41714 h 327025"/>
                <a:gd name="connsiteX26" fmla="*/ 165894 w 331788"/>
                <a:gd name="connsiteY26" fmla="*/ 37804 h 327025"/>
                <a:gd name="connsiteX27" fmla="*/ 155526 w 331788"/>
                <a:gd name="connsiteY27" fmla="*/ 41714 h 327025"/>
                <a:gd name="connsiteX28" fmla="*/ 33697 w 331788"/>
                <a:gd name="connsiteY28" fmla="*/ 139481 h 327025"/>
                <a:gd name="connsiteX29" fmla="*/ 33697 w 331788"/>
                <a:gd name="connsiteY29" fmla="*/ 143392 h 327025"/>
                <a:gd name="connsiteX30" fmla="*/ 16849 w 331788"/>
                <a:gd name="connsiteY30" fmla="*/ 160338 h 327025"/>
                <a:gd name="connsiteX31" fmla="*/ 0 w 331788"/>
                <a:gd name="connsiteY31" fmla="*/ 143392 h 327025"/>
                <a:gd name="connsiteX32" fmla="*/ 0 w 331788"/>
                <a:gd name="connsiteY32" fmla="*/ 130356 h 327025"/>
                <a:gd name="connsiteX33" fmla="*/ 6480 w 331788"/>
                <a:gd name="connsiteY33" fmla="*/ 117321 h 327025"/>
                <a:gd name="connsiteX34" fmla="*/ 142565 w 331788"/>
                <a:gd name="connsiteY34" fmla="*/ 9125 h 327025"/>
                <a:gd name="connsiteX35" fmla="*/ 165894 w 331788"/>
                <a:gd name="connsiteY35" fmla="*/ 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1788" h="327025">
                  <a:moveTo>
                    <a:pt x="155534" y="53107"/>
                  </a:moveTo>
                  <a:cubicBezTo>
                    <a:pt x="162009" y="49212"/>
                    <a:pt x="169780" y="49212"/>
                    <a:pt x="176255" y="53107"/>
                  </a:cubicBezTo>
                  <a:cubicBezTo>
                    <a:pt x="176255" y="53107"/>
                    <a:pt x="176255" y="53107"/>
                    <a:pt x="283746" y="141384"/>
                  </a:cubicBezTo>
                  <a:cubicBezTo>
                    <a:pt x="286336" y="143980"/>
                    <a:pt x="288926" y="149173"/>
                    <a:pt x="288926" y="154366"/>
                  </a:cubicBezTo>
                  <a:cubicBezTo>
                    <a:pt x="288926" y="154366"/>
                    <a:pt x="288926" y="154366"/>
                    <a:pt x="288926" y="310149"/>
                  </a:cubicBezTo>
                  <a:cubicBezTo>
                    <a:pt x="288926" y="319236"/>
                    <a:pt x="282451" y="327025"/>
                    <a:pt x="273385" y="327025"/>
                  </a:cubicBezTo>
                  <a:cubicBezTo>
                    <a:pt x="273385" y="327025"/>
                    <a:pt x="273385" y="327025"/>
                    <a:pt x="207337" y="327025"/>
                  </a:cubicBezTo>
                  <a:cubicBezTo>
                    <a:pt x="207337" y="327025"/>
                    <a:pt x="207337" y="327025"/>
                    <a:pt x="207337" y="234854"/>
                  </a:cubicBezTo>
                  <a:cubicBezTo>
                    <a:pt x="207337" y="228363"/>
                    <a:pt x="202157" y="223170"/>
                    <a:pt x="195681" y="223170"/>
                  </a:cubicBezTo>
                  <a:cubicBezTo>
                    <a:pt x="195681" y="223170"/>
                    <a:pt x="195681" y="223170"/>
                    <a:pt x="136108" y="223170"/>
                  </a:cubicBezTo>
                  <a:cubicBezTo>
                    <a:pt x="129633" y="223170"/>
                    <a:pt x="124452" y="228363"/>
                    <a:pt x="124452" y="234854"/>
                  </a:cubicBezTo>
                  <a:cubicBezTo>
                    <a:pt x="124452" y="234854"/>
                    <a:pt x="124452" y="234854"/>
                    <a:pt x="124452" y="327025"/>
                  </a:cubicBezTo>
                  <a:cubicBezTo>
                    <a:pt x="124452" y="327025"/>
                    <a:pt x="124452" y="327025"/>
                    <a:pt x="58404" y="327025"/>
                  </a:cubicBezTo>
                  <a:cubicBezTo>
                    <a:pt x="49338" y="327025"/>
                    <a:pt x="42863" y="319236"/>
                    <a:pt x="42863" y="310149"/>
                  </a:cubicBezTo>
                  <a:cubicBezTo>
                    <a:pt x="42863" y="310149"/>
                    <a:pt x="42863" y="310149"/>
                    <a:pt x="42863" y="154366"/>
                  </a:cubicBezTo>
                  <a:cubicBezTo>
                    <a:pt x="42863" y="149173"/>
                    <a:pt x="45453" y="143980"/>
                    <a:pt x="48043" y="141384"/>
                  </a:cubicBezTo>
                  <a:cubicBezTo>
                    <a:pt x="48043" y="141384"/>
                    <a:pt x="48043" y="141384"/>
                    <a:pt x="155534" y="53107"/>
                  </a:cubicBezTo>
                  <a:close/>
                  <a:moveTo>
                    <a:pt x="165894" y="0"/>
                  </a:moveTo>
                  <a:cubicBezTo>
                    <a:pt x="173670" y="0"/>
                    <a:pt x="182743" y="2607"/>
                    <a:pt x="189223" y="9125"/>
                  </a:cubicBezTo>
                  <a:cubicBezTo>
                    <a:pt x="189223" y="9125"/>
                    <a:pt x="189223" y="9125"/>
                    <a:pt x="325308" y="117321"/>
                  </a:cubicBezTo>
                  <a:cubicBezTo>
                    <a:pt x="329196" y="121231"/>
                    <a:pt x="331788" y="126446"/>
                    <a:pt x="331788" y="130356"/>
                  </a:cubicBezTo>
                  <a:cubicBezTo>
                    <a:pt x="331788" y="130356"/>
                    <a:pt x="331788" y="138178"/>
                    <a:pt x="331788" y="143392"/>
                  </a:cubicBezTo>
                  <a:cubicBezTo>
                    <a:pt x="331788" y="152517"/>
                    <a:pt x="324012" y="160338"/>
                    <a:pt x="314940" y="160338"/>
                  </a:cubicBezTo>
                  <a:cubicBezTo>
                    <a:pt x="305867" y="160338"/>
                    <a:pt x="298091" y="152517"/>
                    <a:pt x="298091" y="143392"/>
                  </a:cubicBezTo>
                  <a:cubicBezTo>
                    <a:pt x="298091" y="142088"/>
                    <a:pt x="298091" y="140785"/>
                    <a:pt x="298091" y="139481"/>
                  </a:cubicBezTo>
                  <a:cubicBezTo>
                    <a:pt x="298091" y="139481"/>
                    <a:pt x="298091" y="139481"/>
                    <a:pt x="176263" y="41714"/>
                  </a:cubicBezTo>
                  <a:cubicBezTo>
                    <a:pt x="176263" y="41714"/>
                    <a:pt x="171078" y="37804"/>
                    <a:pt x="165894" y="37804"/>
                  </a:cubicBezTo>
                  <a:cubicBezTo>
                    <a:pt x="160710" y="37804"/>
                    <a:pt x="155526" y="41714"/>
                    <a:pt x="155526" y="41714"/>
                  </a:cubicBezTo>
                  <a:cubicBezTo>
                    <a:pt x="155526" y="41714"/>
                    <a:pt x="155526" y="41714"/>
                    <a:pt x="33697" y="139481"/>
                  </a:cubicBezTo>
                  <a:cubicBezTo>
                    <a:pt x="33697" y="140785"/>
                    <a:pt x="33697" y="142088"/>
                    <a:pt x="33697" y="143392"/>
                  </a:cubicBezTo>
                  <a:cubicBezTo>
                    <a:pt x="33697" y="152517"/>
                    <a:pt x="25921" y="160338"/>
                    <a:pt x="16849" y="160338"/>
                  </a:cubicBezTo>
                  <a:cubicBezTo>
                    <a:pt x="7776" y="160338"/>
                    <a:pt x="0" y="152517"/>
                    <a:pt x="0" y="143392"/>
                  </a:cubicBezTo>
                  <a:cubicBezTo>
                    <a:pt x="0" y="138178"/>
                    <a:pt x="0" y="130356"/>
                    <a:pt x="0" y="130356"/>
                  </a:cubicBezTo>
                  <a:cubicBezTo>
                    <a:pt x="0" y="126446"/>
                    <a:pt x="2592" y="121231"/>
                    <a:pt x="6480" y="117321"/>
                  </a:cubicBezTo>
                  <a:cubicBezTo>
                    <a:pt x="6480" y="117321"/>
                    <a:pt x="6480" y="117321"/>
                    <a:pt x="142565" y="9125"/>
                  </a:cubicBezTo>
                  <a:cubicBezTo>
                    <a:pt x="149046" y="2607"/>
                    <a:pt x="158118" y="0"/>
                    <a:pt x="16589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80" name="群組 79">
            <a:extLst>
              <a:ext uri="{FF2B5EF4-FFF2-40B4-BE49-F238E27FC236}">
                <a16:creationId xmlns:a16="http://schemas.microsoft.com/office/drawing/2014/main" id="{984EA93D-067F-2F59-AA0A-70F30AE836F7}"/>
              </a:ext>
            </a:extLst>
          </p:cNvPr>
          <p:cNvGrpSpPr/>
          <p:nvPr/>
        </p:nvGrpSpPr>
        <p:grpSpPr>
          <a:xfrm>
            <a:off x="4901457" y="3577234"/>
            <a:ext cx="2219428" cy="2437323"/>
            <a:chOff x="3634131" y="3593580"/>
            <a:chExt cx="2219428" cy="2437323"/>
          </a:xfrm>
        </p:grpSpPr>
        <p:sp>
          <p:nvSpPr>
            <p:cNvPr id="6" name="菱形 5">
              <a:extLst>
                <a:ext uri="{FF2B5EF4-FFF2-40B4-BE49-F238E27FC236}">
                  <a16:creationId xmlns:a16="http://schemas.microsoft.com/office/drawing/2014/main" id="{59201687-0036-4502-91E0-403DF5A816A4}"/>
                </a:ext>
              </a:extLst>
            </p:cNvPr>
            <p:cNvSpPr/>
            <p:nvPr/>
          </p:nvSpPr>
          <p:spPr>
            <a:xfrm>
              <a:off x="3905644" y="3814019"/>
              <a:ext cx="1676402" cy="1676402"/>
            </a:xfrm>
            <a:prstGeom prst="diamond">
              <a:avLst/>
            </a:prstGeom>
            <a:solidFill>
              <a:srgbClr val="1AA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4C5D6AF2-C210-4459-A2CE-21A60481E011}"/>
                </a:ext>
              </a:extLst>
            </p:cNvPr>
            <p:cNvSpPr txBox="1"/>
            <p:nvPr/>
          </p:nvSpPr>
          <p:spPr>
            <a:xfrm>
              <a:off x="3634131" y="5630793"/>
              <a:ext cx="2219428" cy="400110"/>
            </a:xfrm>
            <a:prstGeom prst="rect">
              <a:avLst/>
            </a:prstGeom>
            <a:noFill/>
          </p:spPr>
          <p:txBody>
            <a:bodyPr wrap="square" rtlCol="0">
              <a:spAutoFit/>
              <a:scene3d>
                <a:camera prst="orthographicFront"/>
                <a:lightRig rig="threePt" dir="t"/>
              </a:scene3d>
              <a:sp3d contourW="12700"/>
            </a:bodyPr>
            <a:lstStyle/>
            <a:p>
              <a:pPr algn="ctr">
                <a:defRPr/>
              </a:pPr>
              <a:r>
                <a:rPr lang="zh-TW" altLang="en-US" sz="2000" b="1" dirty="0">
                  <a:ea typeface="+mj-ea"/>
                </a:rPr>
                <a:t>綠色轉型作為</a:t>
              </a:r>
              <a:endParaRPr lang="en-US" altLang="zh-TW" sz="2000" b="1" dirty="0">
                <a:ea typeface="+mj-ea"/>
              </a:endParaRPr>
            </a:p>
          </p:txBody>
        </p:sp>
        <p:sp>
          <p:nvSpPr>
            <p:cNvPr id="23" name="菱形 22">
              <a:extLst>
                <a:ext uri="{FF2B5EF4-FFF2-40B4-BE49-F238E27FC236}">
                  <a16:creationId xmlns:a16="http://schemas.microsoft.com/office/drawing/2014/main" id="{6D62812C-E3B0-4DB5-A45D-5D8804641A01}"/>
                </a:ext>
              </a:extLst>
            </p:cNvPr>
            <p:cNvSpPr/>
            <p:nvPr/>
          </p:nvSpPr>
          <p:spPr>
            <a:xfrm>
              <a:off x="3972885" y="3593580"/>
              <a:ext cx="529662" cy="529662"/>
            </a:xfrm>
            <a:prstGeom prst="diamond">
              <a:avLst/>
            </a:prstGeom>
            <a:solidFill>
              <a:srgbClr val="1AA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sp>
          <p:nvSpPr>
            <p:cNvPr id="31" name="椭圆 26">
              <a:extLst>
                <a:ext uri="{FF2B5EF4-FFF2-40B4-BE49-F238E27FC236}">
                  <a16:creationId xmlns:a16="http://schemas.microsoft.com/office/drawing/2014/main" id="{5DC53EBE-BD35-469D-83FB-B633320C7606}"/>
                </a:ext>
              </a:extLst>
            </p:cNvPr>
            <p:cNvSpPr/>
            <p:nvPr/>
          </p:nvSpPr>
          <p:spPr>
            <a:xfrm>
              <a:off x="4534523" y="4496949"/>
              <a:ext cx="418642" cy="310541"/>
            </a:xfrm>
            <a:custGeom>
              <a:avLst/>
              <a:gdLst>
                <a:gd name="connsiteX0" fmla="*/ 9246 w 338138"/>
                <a:gd name="connsiteY0" fmla="*/ 217487 h 250825"/>
                <a:gd name="connsiteX1" fmla="*/ 328892 w 338138"/>
                <a:gd name="connsiteY1" fmla="*/ 217487 h 250825"/>
                <a:gd name="connsiteX2" fmla="*/ 338138 w 338138"/>
                <a:gd name="connsiteY2" fmla="*/ 226822 h 250825"/>
                <a:gd name="connsiteX3" fmla="*/ 314363 w 338138"/>
                <a:gd name="connsiteY3" fmla="*/ 250825 h 250825"/>
                <a:gd name="connsiteX4" fmla="*/ 23775 w 338138"/>
                <a:gd name="connsiteY4" fmla="*/ 250825 h 250825"/>
                <a:gd name="connsiteX5" fmla="*/ 0 w 338138"/>
                <a:gd name="connsiteY5" fmla="*/ 226822 h 250825"/>
                <a:gd name="connsiteX6" fmla="*/ 9246 w 338138"/>
                <a:gd name="connsiteY6" fmla="*/ 217487 h 250825"/>
                <a:gd name="connsiteX7" fmla="*/ 100182 w 338138"/>
                <a:gd name="connsiteY7" fmla="*/ 100012 h 250825"/>
                <a:gd name="connsiteX8" fmla="*/ 123655 w 338138"/>
                <a:gd name="connsiteY8" fmla="*/ 100012 h 250825"/>
                <a:gd name="connsiteX9" fmla="*/ 130175 w 338138"/>
                <a:gd name="connsiteY9" fmla="*/ 106705 h 250825"/>
                <a:gd name="connsiteX10" fmla="*/ 130175 w 338138"/>
                <a:gd name="connsiteY10" fmla="*/ 161583 h 250825"/>
                <a:gd name="connsiteX11" fmla="*/ 123655 w 338138"/>
                <a:gd name="connsiteY11" fmla="*/ 168275 h 250825"/>
                <a:gd name="connsiteX12" fmla="*/ 100182 w 338138"/>
                <a:gd name="connsiteY12" fmla="*/ 168275 h 250825"/>
                <a:gd name="connsiteX13" fmla="*/ 93662 w 338138"/>
                <a:gd name="connsiteY13" fmla="*/ 161583 h 250825"/>
                <a:gd name="connsiteX14" fmla="*/ 93662 w 338138"/>
                <a:gd name="connsiteY14" fmla="*/ 106705 h 250825"/>
                <a:gd name="connsiteX15" fmla="*/ 100182 w 338138"/>
                <a:gd name="connsiteY15" fmla="*/ 100012 h 250825"/>
                <a:gd name="connsiteX16" fmla="*/ 157332 w 338138"/>
                <a:gd name="connsiteY16" fmla="*/ 77787 h 250825"/>
                <a:gd name="connsiteX17" fmla="*/ 180805 w 338138"/>
                <a:gd name="connsiteY17" fmla="*/ 77787 h 250825"/>
                <a:gd name="connsiteX18" fmla="*/ 187325 w 338138"/>
                <a:gd name="connsiteY18" fmla="*/ 84441 h 250825"/>
                <a:gd name="connsiteX19" fmla="*/ 187325 w 338138"/>
                <a:gd name="connsiteY19" fmla="*/ 161622 h 250825"/>
                <a:gd name="connsiteX20" fmla="*/ 180805 w 338138"/>
                <a:gd name="connsiteY20" fmla="*/ 168275 h 250825"/>
                <a:gd name="connsiteX21" fmla="*/ 157332 w 338138"/>
                <a:gd name="connsiteY21" fmla="*/ 168275 h 250825"/>
                <a:gd name="connsiteX22" fmla="*/ 150812 w 338138"/>
                <a:gd name="connsiteY22" fmla="*/ 161622 h 250825"/>
                <a:gd name="connsiteX23" fmla="*/ 150812 w 338138"/>
                <a:gd name="connsiteY23" fmla="*/ 84441 h 250825"/>
                <a:gd name="connsiteX24" fmla="*/ 157332 w 338138"/>
                <a:gd name="connsiteY24" fmla="*/ 77787 h 250825"/>
                <a:gd name="connsiteX25" fmla="*/ 216070 w 338138"/>
                <a:gd name="connsiteY25" fmla="*/ 49212 h 250825"/>
                <a:gd name="connsiteX26" fmla="*/ 239543 w 338138"/>
                <a:gd name="connsiteY26" fmla="*/ 49212 h 250825"/>
                <a:gd name="connsiteX27" fmla="*/ 246063 w 338138"/>
                <a:gd name="connsiteY27" fmla="*/ 55827 h 250825"/>
                <a:gd name="connsiteX28" fmla="*/ 246063 w 338138"/>
                <a:gd name="connsiteY28" fmla="*/ 161661 h 250825"/>
                <a:gd name="connsiteX29" fmla="*/ 239543 w 338138"/>
                <a:gd name="connsiteY29" fmla="*/ 168275 h 250825"/>
                <a:gd name="connsiteX30" fmla="*/ 216070 w 338138"/>
                <a:gd name="connsiteY30" fmla="*/ 168275 h 250825"/>
                <a:gd name="connsiteX31" fmla="*/ 209550 w 338138"/>
                <a:gd name="connsiteY31" fmla="*/ 161661 h 250825"/>
                <a:gd name="connsiteX32" fmla="*/ 209550 w 338138"/>
                <a:gd name="connsiteY32" fmla="*/ 55827 h 250825"/>
                <a:gd name="connsiteX33" fmla="*/ 216070 w 338138"/>
                <a:gd name="connsiteY33" fmla="*/ 49212 h 250825"/>
                <a:gd name="connsiteX34" fmla="*/ 53428 w 338138"/>
                <a:gd name="connsiteY34" fmla="*/ 22225 h 250825"/>
                <a:gd name="connsiteX35" fmla="*/ 50800 w 338138"/>
                <a:gd name="connsiteY35" fmla="*/ 24858 h 250825"/>
                <a:gd name="connsiteX36" fmla="*/ 50800 w 338138"/>
                <a:gd name="connsiteY36" fmla="*/ 182834 h 250825"/>
                <a:gd name="connsiteX37" fmla="*/ 53428 w 338138"/>
                <a:gd name="connsiteY37" fmla="*/ 184150 h 250825"/>
                <a:gd name="connsiteX38" fmla="*/ 284710 w 338138"/>
                <a:gd name="connsiteY38" fmla="*/ 184150 h 250825"/>
                <a:gd name="connsiteX39" fmla="*/ 287338 w 338138"/>
                <a:gd name="connsiteY39" fmla="*/ 182834 h 250825"/>
                <a:gd name="connsiteX40" fmla="*/ 287338 w 338138"/>
                <a:gd name="connsiteY40" fmla="*/ 24858 h 250825"/>
                <a:gd name="connsiteX41" fmla="*/ 284710 w 338138"/>
                <a:gd name="connsiteY41" fmla="*/ 22225 h 250825"/>
                <a:gd name="connsiteX42" fmla="*/ 53428 w 338138"/>
                <a:gd name="connsiteY42" fmla="*/ 22225 h 250825"/>
                <a:gd name="connsiteX43" fmla="*/ 53663 w 338138"/>
                <a:gd name="connsiteY43" fmla="*/ 0 h 250825"/>
                <a:gd name="connsiteX44" fmla="*/ 286062 w 338138"/>
                <a:gd name="connsiteY44" fmla="*/ 0 h 250825"/>
                <a:gd name="connsiteX45" fmla="*/ 311150 w 338138"/>
                <a:gd name="connsiteY45" fmla="*/ 25008 h 250825"/>
                <a:gd name="connsiteX46" fmla="*/ 311150 w 338138"/>
                <a:gd name="connsiteY46" fmla="*/ 182955 h 250825"/>
                <a:gd name="connsiteX47" fmla="*/ 286062 w 338138"/>
                <a:gd name="connsiteY47" fmla="*/ 207963 h 250825"/>
                <a:gd name="connsiteX48" fmla="*/ 53663 w 338138"/>
                <a:gd name="connsiteY48" fmla="*/ 207963 h 250825"/>
                <a:gd name="connsiteX49" fmla="*/ 28575 w 338138"/>
                <a:gd name="connsiteY49" fmla="*/ 182955 h 250825"/>
                <a:gd name="connsiteX50" fmla="*/ 28575 w 338138"/>
                <a:gd name="connsiteY50" fmla="*/ 25008 h 250825"/>
                <a:gd name="connsiteX51" fmla="*/ 53663 w 338138"/>
                <a:gd name="connsiteY51"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250825">
                  <a:moveTo>
                    <a:pt x="9246" y="217487"/>
                  </a:moveTo>
                  <a:cubicBezTo>
                    <a:pt x="9246" y="217487"/>
                    <a:pt x="9246" y="217487"/>
                    <a:pt x="328892" y="217487"/>
                  </a:cubicBezTo>
                  <a:cubicBezTo>
                    <a:pt x="334176" y="217487"/>
                    <a:pt x="338138" y="221488"/>
                    <a:pt x="338138" y="226822"/>
                  </a:cubicBezTo>
                  <a:cubicBezTo>
                    <a:pt x="338138" y="240157"/>
                    <a:pt x="327571" y="250825"/>
                    <a:pt x="314363" y="250825"/>
                  </a:cubicBezTo>
                  <a:cubicBezTo>
                    <a:pt x="314363" y="250825"/>
                    <a:pt x="314363" y="250825"/>
                    <a:pt x="23775" y="250825"/>
                  </a:cubicBezTo>
                  <a:cubicBezTo>
                    <a:pt x="10567" y="250825"/>
                    <a:pt x="0" y="240157"/>
                    <a:pt x="0" y="226822"/>
                  </a:cubicBezTo>
                  <a:cubicBezTo>
                    <a:pt x="0" y="221488"/>
                    <a:pt x="3962" y="217487"/>
                    <a:pt x="9246" y="217487"/>
                  </a:cubicBezTo>
                  <a:close/>
                  <a:moveTo>
                    <a:pt x="100182" y="100012"/>
                  </a:moveTo>
                  <a:cubicBezTo>
                    <a:pt x="100182" y="100012"/>
                    <a:pt x="100182" y="100012"/>
                    <a:pt x="123655" y="100012"/>
                  </a:cubicBezTo>
                  <a:cubicBezTo>
                    <a:pt x="127567" y="100012"/>
                    <a:pt x="130175" y="102689"/>
                    <a:pt x="130175" y="106705"/>
                  </a:cubicBezTo>
                  <a:cubicBezTo>
                    <a:pt x="130175" y="106705"/>
                    <a:pt x="130175" y="106705"/>
                    <a:pt x="130175" y="161583"/>
                  </a:cubicBezTo>
                  <a:cubicBezTo>
                    <a:pt x="130175" y="165598"/>
                    <a:pt x="127567" y="168275"/>
                    <a:pt x="123655" y="168275"/>
                  </a:cubicBezTo>
                  <a:cubicBezTo>
                    <a:pt x="123655" y="168275"/>
                    <a:pt x="123655" y="168275"/>
                    <a:pt x="100182" y="168275"/>
                  </a:cubicBezTo>
                  <a:cubicBezTo>
                    <a:pt x="96270" y="168275"/>
                    <a:pt x="93662" y="165598"/>
                    <a:pt x="93662" y="161583"/>
                  </a:cubicBezTo>
                  <a:cubicBezTo>
                    <a:pt x="93662" y="161583"/>
                    <a:pt x="93662" y="161583"/>
                    <a:pt x="93662" y="106705"/>
                  </a:cubicBezTo>
                  <a:cubicBezTo>
                    <a:pt x="93662" y="102689"/>
                    <a:pt x="96270" y="100012"/>
                    <a:pt x="100182" y="100012"/>
                  </a:cubicBezTo>
                  <a:close/>
                  <a:moveTo>
                    <a:pt x="157332" y="77787"/>
                  </a:moveTo>
                  <a:cubicBezTo>
                    <a:pt x="157332" y="77787"/>
                    <a:pt x="157332" y="77787"/>
                    <a:pt x="180805" y="77787"/>
                  </a:cubicBezTo>
                  <a:cubicBezTo>
                    <a:pt x="184717" y="77787"/>
                    <a:pt x="187325" y="81779"/>
                    <a:pt x="187325" y="84441"/>
                  </a:cubicBezTo>
                  <a:cubicBezTo>
                    <a:pt x="187325" y="84441"/>
                    <a:pt x="187325" y="84441"/>
                    <a:pt x="187325" y="161622"/>
                  </a:cubicBezTo>
                  <a:cubicBezTo>
                    <a:pt x="187325" y="165614"/>
                    <a:pt x="184717" y="168275"/>
                    <a:pt x="180805" y="168275"/>
                  </a:cubicBezTo>
                  <a:cubicBezTo>
                    <a:pt x="180805" y="168275"/>
                    <a:pt x="180805" y="168275"/>
                    <a:pt x="157332" y="168275"/>
                  </a:cubicBezTo>
                  <a:cubicBezTo>
                    <a:pt x="153420" y="168275"/>
                    <a:pt x="150812" y="165614"/>
                    <a:pt x="150812" y="161622"/>
                  </a:cubicBezTo>
                  <a:cubicBezTo>
                    <a:pt x="150812" y="161622"/>
                    <a:pt x="150812" y="161622"/>
                    <a:pt x="150812" y="84441"/>
                  </a:cubicBezTo>
                  <a:cubicBezTo>
                    <a:pt x="150812" y="81779"/>
                    <a:pt x="153420" y="77787"/>
                    <a:pt x="157332" y="77787"/>
                  </a:cubicBezTo>
                  <a:close/>
                  <a:moveTo>
                    <a:pt x="216070" y="49212"/>
                  </a:moveTo>
                  <a:cubicBezTo>
                    <a:pt x="216070" y="49212"/>
                    <a:pt x="216070" y="49212"/>
                    <a:pt x="239543" y="49212"/>
                  </a:cubicBezTo>
                  <a:cubicBezTo>
                    <a:pt x="243455" y="49212"/>
                    <a:pt x="246063" y="51858"/>
                    <a:pt x="246063" y="55827"/>
                  </a:cubicBezTo>
                  <a:cubicBezTo>
                    <a:pt x="246063" y="55827"/>
                    <a:pt x="246063" y="55827"/>
                    <a:pt x="246063" y="161661"/>
                  </a:cubicBezTo>
                  <a:cubicBezTo>
                    <a:pt x="246063" y="165629"/>
                    <a:pt x="243455" y="168275"/>
                    <a:pt x="239543" y="168275"/>
                  </a:cubicBezTo>
                  <a:cubicBezTo>
                    <a:pt x="239543" y="168275"/>
                    <a:pt x="239543" y="168275"/>
                    <a:pt x="216070" y="168275"/>
                  </a:cubicBezTo>
                  <a:cubicBezTo>
                    <a:pt x="212158" y="168275"/>
                    <a:pt x="209550" y="165629"/>
                    <a:pt x="209550" y="161661"/>
                  </a:cubicBezTo>
                  <a:cubicBezTo>
                    <a:pt x="209550" y="161661"/>
                    <a:pt x="209550" y="161661"/>
                    <a:pt x="209550" y="55827"/>
                  </a:cubicBezTo>
                  <a:cubicBezTo>
                    <a:pt x="209550" y="51858"/>
                    <a:pt x="212158" y="49212"/>
                    <a:pt x="216070" y="49212"/>
                  </a:cubicBezTo>
                  <a:close/>
                  <a:moveTo>
                    <a:pt x="53428" y="22225"/>
                  </a:moveTo>
                  <a:cubicBezTo>
                    <a:pt x="52114" y="22225"/>
                    <a:pt x="50800" y="23541"/>
                    <a:pt x="50800" y="24858"/>
                  </a:cubicBezTo>
                  <a:lnTo>
                    <a:pt x="50800" y="182834"/>
                  </a:lnTo>
                  <a:cubicBezTo>
                    <a:pt x="50800" y="184150"/>
                    <a:pt x="52114" y="184150"/>
                    <a:pt x="53428" y="184150"/>
                  </a:cubicBezTo>
                  <a:cubicBezTo>
                    <a:pt x="53428" y="184150"/>
                    <a:pt x="53428" y="184150"/>
                    <a:pt x="284710" y="184150"/>
                  </a:cubicBezTo>
                  <a:cubicBezTo>
                    <a:pt x="286024" y="184150"/>
                    <a:pt x="287338" y="184150"/>
                    <a:pt x="287338" y="182834"/>
                  </a:cubicBezTo>
                  <a:cubicBezTo>
                    <a:pt x="287338" y="182834"/>
                    <a:pt x="287338" y="182834"/>
                    <a:pt x="287338" y="24858"/>
                  </a:cubicBezTo>
                  <a:cubicBezTo>
                    <a:pt x="287338" y="23541"/>
                    <a:pt x="286024" y="22225"/>
                    <a:pt x="284710" y="22225"/>
                  </a:cubicBezTo>
                  <a:cubicBezTo>
                    <a:pt x="284710" y="22225"/>
                    <a:pt x="284710" y="22225"/>
                    <a:pt x="53428" y="22225"/>
                  </a:cubicBezTo>
                  <a:close/>
                  <a:moveTo>
                    <a:pt x="53663" y="0"/>
                  </a:moveTo>
                  <a:cubicBezTo>
                    <a:pt x="53663" y="0"/>
                    <a:pt x="53663" y="0"/>
                    <a:pt x="286062" y="0"/>
                  </a:cubicBezTo>
                  <a:cubicBezTo>
                    <a:pt x="300587" y="0"/>
                    <a:pt x="311150" y="10530"/>
                    <a:pt x="311150" y="25008"/>
                  </a:cubicBezTo>
                  <a:cubicBezTo>
                    <a:pt x="311150" y="25008"/>
                    <a:pt x="311150" y="25008"/>
                    <a:pt x="311150" y="182955"/>
                  </a:cubicBezTo>
                  <a:cubicBezTo>
                    <a:pt x="311150" y="196117"/>
                    <a:pt x="300587" y="207963"/>
                    <a:pt x="286062" y="207963"/>
                  </a:cubicBezTo>
                  <a:cubicBezTo>
                    <a:pt x="286062" y="207963"/>
                    <a:pt x="286062" y="207963"/>
                    <a:pt x="53663" y="207963"/>
                  </a:cubicBezTo>
                  <a:cubicBezTo>
                    <a:pt x="39138" y="207963"/>
                    <a:pt x="28575" y="196117"/>
                    <a:pt x="28575" y="182955"/>
                  </a:cubicBezTo>
                  <a:cubicBezTo>
                    <a:pt x="28575" y="182955"/>
                    <a:pt x="28575" y="182955"/>
                    <a:pt x="28575" y="25008"/>
                  </a:cubicBezTo>
                  <a:cubicBezTo>
                    <a:pt x="28575" y="10530"/>
                    <a:pt x="39138" y="0"/>
                    <a:pt x="536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84" name="群組 83">
            <a:extLst>
              <a:ext uri="{FF2B5EF4-FFF2-40B4-BE49-F238E27FC236}">
                <a16:creationId xmlns:a16="http://schemas.microsoft.com/office/drawing/2014/main" id="{FD10F7BC-CCB4-0BDF-41C8-83F5EDAFF5CD}"/>
              </a:ext>
            </a:extLst>
          </p:cNvPr>
          <p:cNvGrpSpPr/>
          <p:nvPr/>
        </p:nvGrpSpPr>
        <p:grpSpPr>
          <a:xfrm>
            <a:off x="6255489" y="977434"/>
            <a:ext cx="2219428" cy="2437323"/>
            <a:chOff x="4986286" y="993780"/>
            <a:chExt cx="2219428" cy="2437323"/>
          </a:xfrm>
        </p:grpSpPr>
        <p:sp>
          <p:nvSpPr>
            <p:cNvPr id="54" name="菱形 53">
              <a:extLst>
                <a:ext uri="{FF2B5EF4-FFF2-40B4-BE49-F238E27FC236}">
                  <a16:creationId xmlns:a16="http://schemas.microsoft.com/office/drawing/2014/main" id="{62D9E521-ED91-E742-5DAA-51FD3700F409}"/>
                </a:ext>
              </a:extLst>
            </p:cNvPr>
            <p:cNvSpPr/>
            <p:nvPr/>
          </p:nvSpPr>
          <p:spPr>
            <a:xfrm>
              <a:off x="5257799" y="1214219"/>
              <a:ext cx="1676402" cy="1676402"/>
            </a:xfrm>
            <a:prstGeom prst="diamond">
              <a:avLst/>
            </a:prstGeom>
            <a:solidFill>
              <a:srgbClr val="52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13">
              <a:extLst>
                <a:ext uri="{FF2B5EF4-FFF2-40B4-BE49-F238E27FC236}">
                  <a16:creationId xmlns:a16="http://schemas.microsoft.com/office/drawing/2014/main" id="{37FC04BC-49EB-E383-740E-54A813C14FC5}"/>
                </a:ext>
              </a:extLst>
            </p:cNvPr>
            <p:cNvSpPr txBox="1"/>
            <p:nvPr/>
          </p:nvSpPr>
          <p:spPr>
            <a:xfrm>
              <a:off x="4986286" y="3030993"/>
              <a:ext cx="2219428" cy="400110"/>
            </a:xfrm>
            <a:prstGeom prst="rect">
              <a:avLst/>
            </a:prstGeom>
            <a:noFill/>
          </p:spPr>
          <p:txBody>
            <a:bodyPr wrap="square" rtlCol="0">
              <a:spAutoFit/>
              <a:scene3d>
                <a:camera prst="orthographicFront"/>
                <a:lightRig rig="threePt" dir="t"/>
              </a:scene3d>
              <a:sp3d contourW="12700"/>
            </a:bodyPr>
            <a:lstStyle/>
            <a:p>
              <a:pPr algn="ctr"/>
              <a:r>
                <a:rPr lang="zh-TW" altLang="en-US" sz="2000" b="1" dirty="0">
                  <a:ea typeface="+mj-ea"/>
                </a:rPr>
                <a:t>節能減碳績效說明</a:t>
              </a:r>
              <a:endParaRPr lang="en-US" altLang="zh-TW" sz="2000" b="1" dirty="0">
                <a:ea typeface="+mj-ea"/>
              </a:endParaRPr>
            </a:p>
          </p:txBody>
        </p:sp>
        <p:sp>
          <p:nvSpPr>
            <p:cNvPr id="66" name="菱形 65">
              <a:extLst>
                <a:ext uri="{FF2B5EF4-FFF2-40B4-BE49-F238E27FC236}">
                  <a16:creationId xmlns:a16="http://schemas.microsoft.com/office/drawing/2014/main" id="{71C2F2BF-6DEB-653F-47EF-B6B2149BAC9D}"/>
                </a:ext>
              </a:extLst>
            </p:cNvPr>
            <p:cNvSpPr/>
            <p:nvPr/>
          </p:nvSpPr>
          <p:spPr>
            <a:xfrm>
              <a:off x="5325040" y="993780"/>
              <a:ext cx="529662" cy="529662"/>
            </a:xfrm>
            <a:prstGeom prst="diamond">
              <a:avLst/>
            </a:prstGeom>
            <a:solidFill>
              <a:srgbClr val="52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4</a:t>
              </a:r>
              <a:endParaRPr lang="zh-CN" altLang="en-US" dirty="0"/>
            </a:p>
          </p:txBody>
        </p:sp>
        <p:sp>
          <p:nvSpPr>
            <p:cNvPr id="72" name="椭圆 1">
              <a:extLst>
                <a:ext uri="{FF2B5EF4-FFF2-40B4-BE49-F238E27FC236}">
                  <a16:creationId xmlns:a16="http://schemas.microsoft.com/office/drawing/2014/main" id="{218DA407-6B00-9045-0EA5-12C46E32B558}"/>
                </a:ext>
              </a:extLst>
            </p:cNvPr>
            <p:cNvSpPr/>
            <p:nvPr/>
          </p:nvSpPr>
          <p:spPr>
            <a:xfrm>
              <a:off x="5903542" y="1836540"/>
              <a:ext cx="384917" cy="431760"/>
            </a:xfrm>
            <a:custGeom>
              <a:avLst/>
              <a:gdLst>
                <a:gd name="connsiteX0" fmla="*/ 199932 w 300038"/>
                <a:gd name="connsiteY0" fmla="*/ 273051 h 336551"/>
                <a:gd name="connsiteX1" fmla="*/ 192088 w 300038"/>
                <a:gd name="connsiteY1" fmla="*/ 280989 h 336551"/>
                <a:gd name="connsiteX2" fmla="*/ 192088 w 300038"/>
                <a:gd name="connsiteY2" fmla="*/ 306124 h 336551"/>
                <a:gd name="connsiteX3" fmla="*/ 199932 w 300038"/>
                <a:gd name="connsiteY3" fmla="*/ 312739 h 336551"/>
                <a:gd name="connsiteX4" fmla="*/ 250919 w 300038"/>
                <a:gd name="connsiteY4" fmla="*/ 312739 h 336551"/>
                <a:gd name="connsiteX5" fmla="*/ 258763 w 300038"/>
                <a:gd name="connsiteY5" fmla="*/ 306124 h 336551"/>
                <a:gd name="connsiteX6" fmla="*/ 258763 w 300038"/>
                <a:gd name="connsiteY6" fmla="*/ 280989 h 336551"/>
                <a:gd name="connsiteX7" fmla="*/ 250919 w 300038"/>
                <a:gd name="connsiteY7" fmla="*/ 273051 h 336551"/>
                <a:gd name="connsiteX8" fmla="*/ 199932 w 300038"/>
                <a:gd name="connsiteY8" fmla="*/ 273051 h 336551"/>
                <a:gd name="connsiteX9" fmla="*/ 101328 w 300038"/>
                <a:gd name="connsiteY9" fmla="*/ 196851 h 336551"/>
                <a:gd name="connsiteX10" fmla="*/ 107908 w 300038"/>
                <a:gd name="connsiteY10" fmla="*/ 196851 h 336551"/>
                <a:gd name="connsiteX11" fmla="*/ 111856 w 300038"/>
                <a:gd name="connsiteY11" fmla="*/ 202123 h 336551"/>
                <a:gd name="connsiteX12" fmla="*/ 128964 w 300038"/>
                <a:gd name="connsiteY12" fmla="*/ 248250 h 336551"/>
                <a:gd name="connsiteX13" fmla="*/ 131595 w 300038"/>
                <a:gd name="connsiteY13" fmla="*/ 239025 h 336551"/>
                <a:gd name="connsiteX14" fmla="*/ 126332 w 300038"/>
                <a:gd name="connsiteY14" fmla="*/ 225845 h 336551"/>
                <a:gd name="connsiteX15" fmla="*/ 127648 w 300038"/>
                <a:gd name="connsiteY15" fmla="*/ 217938 h 336551"/>
                <a:gd name="connsiteX16" fmla="*/ 132911 w 300038"/>
                <a:gd name="connsiteY16" fmla="*/ 215302 h 336551"/>
                <a:gd name="connsiteX17" fmla="*/ 167126 w 300038"/>
                <a:gd name="connsiteY17" fmla="*/ 215302 h 336551"/>
                <a:gd name="connsiteX18" fmla="*/ 172390 w 300038"/>
                <a:gd name="connsiteY18" fmla="*/ 217938 h 336551"/>
                <a:gd name="connsiteX19" fmla="*/ 173706 w 300038"/>
                <a:gd name="connsiteY19" fmla="*/ 225845 h 336551"/>
                <a:gd name="connsiteX20" fmla="*/ 168442 w 300038"/>
                <a:gd name="connsiteY20" fmla="*/ 239025 h 336551"/>
                <a:gd name="connsiteX21" fmla="*/ 171074 w 300038"/>
                <a:gd name="connsiteY21" fmla="*/ 248250 h 336551"/>
                <a:gd name="connsiteX22" fmla="*/ 188182 w 300038"/>
                <a:gd name="connsiteY22" fmla="*/ 202123 h 336551"/>
                <a:gd name="connsiteX23" fmla="*/ 192130 w 300038"/>
                <a:gd name="connsiteY23" fmla="*/ 196851 h 336551"/>
                <a:gd name="connsiteX24" fmla="*/ 198710 w 300038"/>
                <a:gd name="connsiteY24" fmla="*/ 196851 h 336551"/>
                <a:gd name="connsiteX25" fmla="*/ 265823 w 300038"/>
                <a:gd name="connsiteY25" fmla="*/ 224527 h 336551"/>
                <a:gd name="connsiteX26" fmla="*/ 300038 w 300038"/>
                <a:gd name="connsiteY26" fmla="*/ 274609 h 336551"/>
                <a:gd name="connsiteX27" fmla="*/ 300038 w 300038"/>
                <a:gd name="connsiteY27" fmla="*/ 328643 h 336551"/>
                <a:gd name="connsiteX28" fmla="*/ 292142 w 300038"/>
                <a:gd name="connsiteY28" fmla="*/ 336551 h 336551"/>
                <a:gd name="connsiteX29" fmla="*/ 7896 w 300038"/>
                <a:gd name="connsiteY29" fmla="*/ 336551 h 336551"/>
                <a:gd name="connsiteX30" fmla="*/ 0 w 300038"/>
                <a:gd name="connsiteY30" fmla="*/ 328643 h 336551"/>
                <a:gd name="connsiteX31" fmla="*/ 0 w 300038"/>
                <a:gd name="connsiteY31" fmla="*/ 274609 h 336551"/>
                <a:gd name="connsiteX32" fmla="*/ 34215 w 300038"/>
                <a:gd name="connsiteY32" fmla="*/ 224527 h 336551"/>
                <a:gd name="connsiteX33" fmla="*/ 101328 w 300038"/>
                <a:gd name="connsiteY33" fmla="*/ 196851 h 336551"/>
                <a:gd name="connsiteX34" fmla="*/ 155328 w 300038"/>
                <a:gd name="connsiteY34" fmla="*/ 0 h 336551"/>
                <a:gd name="connsiteX35" fmla="*/ 201775 w 300038"/>
                <a:gd name="connsiteY35" fmla="*/ 15854 h 336551"/>
                <a:gd name="connsiteX36" fmla="*/ 223008 w 300038"/>
                <a:gd name="connsiteY36" fmla="*/ 79268 h 336551"/>
                <a:gd name="connsiteX37" fmla="*/ 224335 w 300038"/>
                <a:gd name="connsiteY37" fmla="*/ 93801 h 336551"/>
                <a:gd name="connsiteX38" fmla="*/ 229643 w 300038"/>
                <a:gd name="connsiteY38" fmla="*/ 100407 h 336551"/>
                <a:gd name="connsiteX39" fmla="*/ 232297 w 300038"/>
                <a:gd name="connsiteY39" fmla="*/ 125508 h 336551"/>
                <a:gd name="connsiteX40" fmla="*/ 208410 w 300038"/>
                <a:gd name="connsiteY40" fmla="*/ 151931 h 336551"/>
                <a:gd name="connsiteX41" fmla="*/ 185850 w 300038"/>
                <a:gd name="connsiteY41" fmla="*/ 183639 h 336551"/>
                <a:gd name="connsiteX42" fmla="*/ 172579 w 300038"/>
                <a:gd name="connsiteY42" fmla="*/ 192887 h 336551"/>
                <a:gd name="connsiteX43" fmla="*/ 150019 w 300038"/>
                <a:gd name="connsiteY43" fmla="*/ 196850 h 336551"/>
                <a:gd name="connsiteX44" fmla="*/ 127459 w 300038"/>
                <a:gd name="connsiteY44" fmla="*/ 192887 h 336551"/>
                <a:gd name="connsiteX45" fmla="*/ 114189 w 300038"/>
                <a:gd name="connsiteY45" fmla="*/ 183639 h 336551"/>
                <a:gd name="connsiteX46" fmla="*/ 91629 w 300038"/>
                <a:gd name="connsiteY46" fmla="*/ 151931 h 336551"/>
                <a:gd name="connsiteX47" fmla="*/ 67742 w 300038"/>
                <a:gd name="connsiteY47" fmla="*/ 125508 h 336551"/>
                <a:gd name="connsiteX48" fmla="*/ 70396 w 300038"/>
                <a:gd name="connsiteY48" fmla="*/ 100407 h 336551"/>
                <a:gd name="connsiteX49" fmla="*/ 75704 w 300038"/>
                <a:gd name="connsiteY49" fmla="*/ 93801 h 336551"/>
                <a:gd name="connsiteX50" fmla="*/ 77031 w 300038"/>
                <a:gd name="connsiteY50" fmla="*/ 85874 h 336551"/>
                <a:gd name="connsiteX51" fmla="*/ 74377 w 300038"/>
                <a:gd name="connsiteY51" fmla="*/ 50203 h 336551"/>
                <a:gd name="connsiteX52" fmla="*/ 103572 w 300038"/>
                <a:gd name="connsiteY52" fmla="*/ 27744 h 336551"/>
                <a:gd name="connsiteX53" fmla="*/ 119497 w 300038"/>
                <a:gd name="connsiteY53" fmla="*/ 10569 h 336551"/>
                <a:gd name="connsiteX54" fmla="*/ 155328 w 300038"/>
                <a:gd name="connsiteY54"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0038" h="336551">
                  <a:moveTo>
                    <a:pt x="199932" y="273051"/>
                  </a:moveTo>
                  <a:cubicBezTo>
                    <a:pt x="194703" y="273051"/>
                    <a:pt x="192088" y="277020"/>
                    <a:pt x="192088" y="280989"/>
                  </a:cubicBezTo>
                  <a:cubicBezTo>
                    <a:pt x="192088" y="306124"/>
                    <a:pt x="192088" y="306124"/>
                    <a:pt x="192088" y="306124"/>
                  </a:cubicBezTo>
                  <a:cubicBezTo>
                    <a:pt x="192088" y="310093"/>
                    <a:pt x="194703" y="312739"/>
                    <a:pt x="199932" y="312739"/>
                  </a:cubicBezTo>
                  <a:cubicBezTo>
                    <a:pt x="250919" y="312739"/>
                    <a:pt x="250919" y="312739"/>
                    <a:pt x="250919" y="312739"/>
                  </a:cubicBezTo>
                  <a:cubicBezTo>
                    <a:pt x="254841" y="312739"/>
                    <a:pt x="258763" y="310093"/>
                    <a:pt x="258763" y="306124"/>
                  </a:cubicBezTo>
                  <a:lnTo>
                    <a:pt x="258763" y="280989"/>
                  </a:lnTo>
                  <a:cubicBezTo>
                    <a:pt x="258763" y="277020"/>
                    <a:pt x="254841" y="273051"/>
                    <a:pt x="250919" y="273051"/>
                  </a:cubicBezTo>
                  <a:cubicBezTo>
                    <a:pt x="199932" y="273051"/>
                    <a:pt x="199932" y="273051"/>
                    <a:pt x="199932" y="273051"/>
                  </a:cubicBezTo>
                  <a:close/>
                  <a:moveTo>
                    <a:pt x="101328" y="196851"/>
                  </a:moveTo>
                  <a:cubicBezTo>
                    <a:pt x="103960" y="196851"/>
                    <a:pt x="105276" y="196851"/>
                    <a:pt x="107908" y="196851"/>
                  </a:cubicBezTo>
                  <a:cubicBezTo>
                    <a:pt x="109224" y="198169"/>
                    <a:pt x="110540" y="199487"/>
                    <a:pt x="111856" y="202123"/>
                  </a:cubicBezTo>
                  <a:cubicBezTo>
                    <a:pt x="128964" y="248250"/>
                    <a:pt x="128964" y="248250"/>
                    <a:pt x="128964" y="248250"/>
                  </a:cubicBezTo>
                  <a:cubicBezTo>
                    <a:pt x="131595" y="239025"/>
                    <a:pt x="131595" y="239025"/>
                    <a:pt x="131595" y="239025"/>
                  </a:cubicBezTo>
                  <a:cubicBezTo>
                    <a:pt x="126332" y="225845"/>
                    <a:pt x="126332" y="225845"/>
                    <a:pt x="126332" y="225845"/>
                  </a:cubicBezTo>
                  <a:cubicBezTo>
                    <a:pt x="125016" y="223209"/>
                    <a:pt x="126332" y="220574"/>
                    <a:pt x="127648" y="217938"/>
                  </a:cubicBezTo>
                  <a:cubicBezTo>
                    <a:pt x="128964" y="216620"/>
                    <a:pt x="131595" y="215302"/>
                    <a:pt x="132911" y="215302"/>
                  </a:cubicBezTo>
                  <a:cubicBezTo>
                    <a:pt x="167126" y="215302"/>
                    <a:pt x="167126" y="215302"/>
                    <a:pt x="167126" y="215302"/>
                  </a:cubicBezTo>
                  <a:cubicBezTo>
                    <a:pt x="168442" y="215302"/>
                    <a:pt x="171074" y="216620"/>
                    <a:pt x="172390" y="217938"/>
                  </a:cubicBezTo>
                  <a:cubicBezTo>
                    <a:pt x="173706" y="220574"/>
                    <a:pt x="175022" y="223209"/>
                    <a:pt x="173706" y="225845"/>
                  </a:cubicBezTo>
                  <a:cubicBezTo>
                    <a:pt x="168442" y="239025"/>
                    <a:pt x="168442" y="239025"/>
                    <a:pt x="168442" y="239025"/>
                  </a:cubicBezTo>
                  <a:cubicBezTo>
                    <a:pt x="171074" y="248250"/>
                    <a:pt x="171074" y="248250"/>
                    <a:pt x="171074" y="248250"/>
                  </a:cubicBezTo>
                  <a:cubicBezTo>
                    <a:pt x="188182" y="202123"/>
                    <a:pt x="188182" y="202123"/>
                    <a:pt x="188182" y="202123"/>
                  </a:cubicBezTo>
                  <a:cubicBezTo>
                    <a:pt x="189498" y="199487"/>
                    <a:pt x="190814" y="198169"/>
                    <a:pt x="192130" y="196851"/>
                  </a:cubicBezTo>
                  <a:cubicBezTo>
                    <a:pt x="194762" y="196851"/>
                    <a:pt x="196078" y="196851"/>
                    <a:pt x="198710" y="196851"/>
                  </a:cubicBezTo>
                  <a:cubicBezTo>
                    <a:pt x="265823" y="224527"/>
                    <a:pt x="265823" y="224527"/>
                    <a:pt x="265823" y="224527"/>
                  </a:cubicBezTo>
                  <a:cubicBezTo>
                    <a:pt x="286879" y="232435"/>
                    <a:pt x="300038" y="252204"/>
                    <a:pt x="300038" y="274609"/>
                  </a:cubicBezTo>
                  <a:cubicBezTo>
                    <a:pt x="300038" y="328643"/>
                    <a:pt x="300038" y="328643"/>
                    <a:pt x="300038" y="328643"/>
                  </a:cubicBezTo>
                  <a:cubicBezTo>
                    <a:pt x="300038" y="332597"/>
                    <a:pt x="296090" y="336551"/>
                    <a:pt x="292142" y="336551"/>
                  </a:cubicBezTo>
                  <a:cubicBezTo>
                    <a:pt x="7896" y="336551"/>
                    <a:pt x="7896" y="336551"/>
                    <a:pt x="7896" y="336551"/>
                  </a:cubicBezTo>
                  <a:cubicBezTo>
                    <a:pt x="3948" y="336551"/>
                    <a:pt x="0" y="332597"/>
                    <a:pt x="0" y="328643"/>
                  </a:cubicBezTo>
                  <a:cubicBezTo>
                    <a:pt x="0" y="274609"/>
                    <a:pt x="0" y="274609"/>
                    <a:pt x="0" y="274609"/>
                  </a:cubicBezTo>
                  <a:cubicBezTo>
                    <a:pt x="0" y="252204"/>
                    <a:pt x="13159" y="232435"/>
                    <a:pt x="34215" y="224527"/>
                  </a:cubicBezTo>
                  <a:cubicBezTo>
                    <a:pt x="101328" y="196851"/>
                    <a:pt x="101328" y="196851"/>
                    <a:pt x="101328" y="196851"/>
                  </a:cubicBezTo>
                  <a:close/>
                  <a:moveTo>
                    <a:pt x="155328" y="0"/>
                  </a:moveTo>
                  <a:cubicBezTo>
                    <a:pt x="171252" y="0"/>
                    <a:pt x="187177" y="5285"/>
                    <a:pt x="201775" y="15854"/>
                  </a:cubicBezTo>
                  <a:cubicBezTo>
                    <a:pt x="225662" y="34350"/>
                    <a:pt x="223008" y="72663"/>
                    <a:pt x="223008" y="79268"/>
                  </a:cubicBezTo>
                  <a:cubicBezTo>
                    <a:pt x="223008" y="84553"/>
                    <a:pt x="224335" y="89838"/>
                    <a:pt x="224335" y="93801"/>
                  </a:cubicBezTo>
                  <a:cubicBezTo>
                    <a:pt x="225662" y="95122"/>
                    <a:pt x="228316" y="96443"/>
                    <a:pt x="229643" y="100407"/>
                  </a:cubicBezTo>
                  <a:cubicBezTo>
                    <a:pt x="234951" y="107012"/>
                    <a:pt x="234951" y="114939"/>
                    <a:pt x="232297" y="125508"/>
                  </a:cubicBezTo>
                  <a:cubicBezTo>
                    <a:pt x="226989" y="146647"/>
                    <a:pt x="215045" y="150610"/>
                    <a:pt x="208410" y="151931"/>
                  </a:cubicBezTo>
                  <a:cubicBezTo>
                    <a:pt x="204429" y="159858"/>
                    <a:pt x="195139" y="175712"/>
                    <a:pt x="185850" y="183639"/>
                  </a:cubicBezTo>
                  <a:cubicBezTo>
                    <a:pt x="183196" y="187602"/>
                    <a:pt x="177888" y="190244"/>
                    <a:pt x="172579" y="192887"/>
                  </a:cubicBezTo>
                  <a:cubicBezTo>
                    <a:pt x="164617" y="195529"/>
                    <a:pt x="157982" y="196850"/>
                    <a:pt x="150019" y="196850"/>
                  </a:cubicBezTo>
                  <a:cubicBezTo>
                    <a:pt x="142057" y="196850"/>
                    <a:pt x="135422" y="195529"/>
                    <a:pt x="127459" y="192887"/>
                  </a:cubicBezTo>
                  <a:cubicBezTo>
                    <a:pt x="122151" y="190244"/>
                    <a:pt x="116843" y="187602"/>
                    <a:pt x="114189" y="183639"/>
                  </a:cubicBezTo>
                  <a:cubicBezTo>
                    <a:pt x="104900" y="175712"/>
                    <a:pt x="95610" y="159858"/>
                    <a:pt x="91629" y="151931"/>
                  </a:cubicBezTo>
                  <a:cubicBezTo>
                    <a:pt x="84994" y="150610"/>
                    <a:pt x="73050" y="146647"/>
                    <a:pt x="67742" y="125508"/>
                  </a:cubicBezTo>
                  <a:cubicBezTo>
                    <a:pt x="65088" y="114939"/>
                    <a:pt x="65088" y="107012"/>
                    <a:pt x="70396" y="100407"/>
                  </a:cubicBezTo>
                  <a:cubicBezTo>
                    <a:pt x="71723" y="96443"/>
                    <a:pt x="74377" y="95122"/>
                    <a:pt x="75704" y="93801"/>
                  </a:cubicBezTo>
                  <a:cubicBezTo>
                    <a:pt x="75704" y="91159"/>
                    <a:pt x="75704" y="88516"/>
                    <a:pt x="77031" y="85874"/>
                  </a:cubicBezTo>
                  <a:cubicBezTo>
                    <a:pt x="73050" y="80590"/>
                    <a:pt x="67742" y="68699"/>
                    <a:pt x="74377" y="50203"/>
                  </a:cubicBezTo>
                  <a:cubicBezTo>
                    <a:pt x="81013" y="30386"/>
                    <a:pt x="95610" y="27744"/>
                    <a:pt x="103572" y="27744"/>
                  </a:cubicBezTo>
                  <a:cubicBezTo>
                    <a:pt x="106227" y="22459"/>
                    <a:pt x="111535" y="17175"/>
                    <a:pt x="119497" y="10569"/>
                  </a:cubicBezTo>
                  <a:cubicBezTo>
                    <a:pt x="128786" y="3963"/>
                    <a:pt x="142057" y="0"/>
                    <a:pt x="15532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83" name="群組 82">
            <a:extLst>
              <a:ext uri="{FF2B5EF4-FFF2-40B4-BE49-F238E27FC236}">
                <a16:creationId xmlns:a16="http://schemas.microsoft.com/office/drawing/2014/main" id="{C9EBA150-F770-6C0C-1949-DCC76BE98F02}"/>
              </a:ext>
            </a:extLst>
          </p:cNvPr>
          <p:cNvGrpSpPr/>
          <p:nvPr/>
        </p:nvGrpSpPr>
        <p:grpSpPr>
          <a:xfrm>
            <a:off x="7609520" y="3577234"/>
            <a:ext cx="2219428" cy="2437323"/>
            <a:chOff x="6344070" y="3593580"/>
            <a:chExt cx="2219428" cy="2437323"/>
          </a:xfrm>
        </p:grpSpPr>
        <p:sp>
          <p:nvSpPr>
            <p:cNvPr id="7" name="菱形 6">
              <a:extLst>
                <a:ext uri="{FF2B5EF4-FFF2-40B4-BE49-F238E27FC236}">
                  <a16:creationId xmlns:a16="http://schemas.microsoft.com/office/drawing/2014/main" id="{105D48FB-94C9-4D0E-99C8-CF79FA62B316}"/>
                </a:ext>
              </a:extLst>
            </p:cNvPr>
            <p:cNvSpPr/>
            <p:nvPr/>
          </p:nvSpPr>
          <p:spPr>
            <a:xfrm>
              <a:off x="6615583" y="3814019"/>
              <a:ext cx="1676402" cy="1676402"/>
            </a:xfrm>
            <a:prstGeom prst="diamond">
              <a:avLst/>
            </a:prstGeom>
            <a:solidFill>
              <a:srgbClr val="41B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3CC80877-75B0-4BE2-82E3-0899D0737D58}"/>
                </a:ext>
              </a:extLst>
            </p:cNvPr>
            <p:cNvSpPr txBox="1"/>
            <p:nvPr/>
          </p:nvSpPr>
          <p:spPr>
            <a:xfrm>
              <a:off x="6344070" y="5630793"/>
              <a:ext cx="2219428" cy="400110"/>
            </a:xfrm>
            <a:prstGeom prst="rect">
              <a:avLst/>
            </a:prstGeom>
            <a:noFill/>
          </p:spPr>
          <p:txBody>
            <a:bodyPr wrap="square" rtlCol="0">
              <a:spAutoFit/>
              <a:scene3d>
                <a:camera prst="orthographicFront"/>
                <a:lightRig rig="threePt" dir="t"/>
              </a:scene3d>
              <a:sp3d contourW="12700"/>
            </a:bodyPr>
            <a:lstStyle/>
            <a:p>
              <a:pPr algn="ctr"/>
              <a:r>
                <a:rPr lang="zh-TW" altLang="en-US" sz="2000" b="1" dirty="0">
                  <a:ea typeface="+mj-ea"/>
                </a:rPr>
                <a:t>永續實踐</a:t>
              </a:r>
              <a:endParaRPr lang="en-US" altLang="zh-TW" sz="2000" b="1" dirty="0">
                <a:ea typeface="+mj-ea"/>
              </a:endParaRPr>
            </a:p>
          </p:txBody>
        </p:sp>
        <p:sp>
          <p:nvSpPr>
            <p:cNvPr id="24" name="菱形 23">
              <a:extLst>
                <a:ext uri="{FF2B5EF4-FFF2-40B4-BE49-F238E27FC236}">
                  <a16:creationId xmlns:a16="http://schemas.microsoft.com/office/drawing/2014/main" id="{D6CC6FFB-4851-4FA2-B8F0-C3FFB91428DC}"/>
                </a:ext>
              </a:extLst>
            </p:cNvPr>
            <p:cNvSpPr/>
            <p:nvPr/>
          </p:nvSpPr>
          <p:spPr>
            <a:xfrm>
              <a:off x="6682824" y="3593580"/>
              <a:ext cx="529662" cy="529662"/>
            </a:xfrm>
            <a:prstGeom prst="diamond">
              <a:avLst/>
            </a:prstGeom>
            <a:solidFill>
              <a:srgbClr val="41B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5</a:t>
              </a:r>
              <a:endParaRPr lang="zh-CN" altLang="en-US" dirty="0"/>
            </a:p>
          </p:txBody>
        </p:sp>
        <p:sp>
          <p:nvSpPr>
            <p:cNvPr id="74" name="椭圆 20">
              <a:extLst>
                <a:ext uri="{FF2B5EF4-FFF2-40B4-BE49-F238E27FC236}">
                  <a16:creationId xmlns:a16="http://schemas.microsoft.com/office/drawing/2014/main" id="{9E9D2819-042C-9D4A-D3BA-CB29518BF8CD}"/>
                </a:ext>
              </a:extLst>
            </p:cNvPr>
            <p:cNvSpPr/>
            <p:nvPr/>
          </p:nvSpPr>
          <p:spPr>
            <a:xfrm>
              <a:off x="7237904" y="4436341"/>
              <a:ext cx="431760" cy="431758"/>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78" name="群組 77">
            <a:extLst>
              <a:ext uri="{FF2B5EF4-FFF2-40B4-BE49-F238E27FC236}">
                <a16:creationId xmlns:a16="http://schemas.microsoft.com/office/drawing/2014/main" id="{B9658AEE-C730-28BA-B308-CB7C1117F2ED}"/>
              </a:ext>
            </a:extLst>
          </p:cNvPr>
          <p:cNvGrpSpPr/>
          <p:nvPr/>
        </p:nvGrpSpPr>
        <p:grpSpPr>
          <a:xfrm>
            <a:off x="3547426" y="977434"/>
            <a:ext cx="2219428" cy="2745099"/>
            <a:chOff x="2276347" y="993780"/>
            <a:chExt cx="2219428" cy="2745099"/>
          </a:xfrm>
        </p:grpSpPr>
        <p:sp>
          <p:nvSpPr>
            <p:cNvPr id="53" name="菱形 52">
              <a:extLst>
                <a:ext uri="{FF2B5EF4-FFF2-40B4-BE49-F238E27FC236}">
                  <a16:creationId xmlns:a16="http://schemas.microsoft.com/office/drawing/2014/main" id="{42720C50-A04F-5BED-4672-69C105FDC582}"/>
                </a:ext>
              </a:extLst>
            </p:cNvPr>
            <p:cNvSpPr/>
            <p:nvPr/>
          </p:nvSpPr>
          <p:spPr>
            <a:xfrm>
              <a:off x="2547860" y="1214219"/>
              <a:ext cx="1676402" cy="1676402"/>
            </a:xfrm>
            <a:prstGeom prst="diamond">
              <a:avLst/>
            </a:prstGeom>
            <a:solidFill>
              <a:srgbClr val="018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10">
              <a:extLst>
                <a:ext uri="{FF2B5EF4-FFF2-40B4-BE49-F238E27FC236}">
                  <a16:creationId xmlns:a16="http://schemas.microsoft.com/office/drawing/2014/main" id="{65A0AC87-1BDE-073B-04E7-07E11EC74F95}"/>
                </a:ext>
              </a:extLst>
            </p:cNvPr>
            <p:cNvSpPr txBox="1"/>
            <p:nvPr/>
          </p:nvSpPr>
          <p:spPr>
            <a:xfrm>
              <a:off x="2276347" y="3030993"/>
              <a:ext cx="2219428" cy="707886"/>
            </a:xfrm>
            <a:prstGeom prst="rect">
              <a:avLst/>
            </a:prstGeom>
            <a:noFill/>
          </p:spPr>
          <p:txBody>
            <a:bodyPr wrap="square" rtlCol="0">
              <a:spAutoFit/>
              <a:scene3d>
                <a:camera prst="orthographicFront"/>
                <a:lightRig rig="threePt" dir="t"/>
              </a:scene3d>
              <a:sp3d contourW="12700"/>
            </a:bodyPr>
            <a:lstStyle/>
            <a:p>
              <a:pPr algn="ctr">
                <a:defRPr/>
              </a:pPr>
              <a:r>
                <a:rPr lang="zh-TW" altLang="en-US" sz="2000" b="1" dirty="0">
                  <a:ea typeface="+mj-ea"/>
                </a:rPr>
                <a:t>產業永續趨勢及</a:t>
              </a:r>
              <a:endParaRPr lang="en-US" altLang="zh-TW" sz="2000" b="1" dirty="0">
                <a:ea typeface="+mj-ea"/>
              </a:endParaRPr>
            </a:p>
            <a:p>
              <a:pPr algn="ctr">
                <a:defRPr/>
              </a:pPr>
              <a:r>
                <a:rPr lang="zh-TW" altLang="en-US" sz="2000" b="1" dirty="0">
                  <a:ea typeface="+mj-ea"/>
                </a:rPr>
                <a:t>減碳分享</a:t>
              </a:r>
              <a:endParaRPr lang="en-US" altLang="zh-TW" sz="2000" b="1" dirty="0">
                <a:ea typeface="+mj-ea"/>
              </a:endParaRPr>
            </a:p>
          </p:txBody>
        </p:sp>
        <p:sp>
          <p:nvSpPr>
            <p:cNvPr id="65" name="菱形 64">
              <a:extLst>
                <a:ext uri="{FF2B5EF4-FFF2-40B4-BE49-F238E27FC236}">
                  <a16:creationId xmlns:a16="http://schemas.microsoft.com/office/drawing/2014/main" id="{1BA91090-44B9-3245-0112-C90352F0564B}"/>
                </a:ext>
              </a:extLst>
            </p:cNvPr>
            <p:cNvSpPr/>
            <p:nvPr/>
          </p:nvSpPr>
          <p:spPr>
            <a:xfrm>
              <a:off x="2615101" y="993780"/>
              <a:ext cx="529662" cy="529662"/>
            </a:xfrm>
            <a:prstGeom prst="diamond">
              <a:avLst/>
            </a:prstGeom>
            <a:solidFill>
              <a:srgbClr val="018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sp>
          <p:nvSpPr>
            <p:cNvPr id="32" name="椭圆 27">
              <a:extLst>
                <a:ext uri="{FF2B5EF4-FFF2-40B4-BE49-F238E27FC236}">
                  <a16:creationId xmlns:a16="http://schemas.microsoft.com/office/drawing/2014/main" id="{47A0FE25-2EC0-4A79-A84D-D61CF20274F2}"/>
                </a:ext>
              </a:extLst>
            </p:cNvPr>
            <p:cNvSpPr/>
            <p:nvPr/>
          </p:nvSpPr>
          <p:spPr>
            <a:xfrm>
              <a:off x="3176740" y="1843099"/>
              <a:ext cx="418642" cy="418642"/>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extLst>
      <p:ext uri="{BB962C8B-B14F-4D97-AF65-F5344CB8AC3E}">
        <p14:creationId xmlns:p14="http://schemas.microsoft.com/office/powerpoint/2010/main" val="163268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a:extLst>
              <a:ext uri="{FF2B5EF4-FFF2-40B4-BE49-F238E27FC236}">
                <a16:creationId xmlns:a16="http://schemas.microsoft.com/office/drawing/2014/main" id="{761201FB-321C-B2B6-3F49-45279B5E4FC0}"/>
              </a:ext>
            </a:extLst>
          </p:cNvPr>
          <p:cNvPicPr>
            <a:picLocks noChangeAspect="1"/>
          </p:cNvPicPr>
          <p:nvPr/>
        </p:nvPicPr>
        <p:blipFill>
          <a:blip r:embed="rId3">
            <a:extLst>
              <a:ext uri="{28A0092B-C50C-407E-A947-70E740481C1C}">
                <a14:useLocalDpi xmlns:a14="http://schemas.microsoft.com/office/drawing/2010/main" val="0"/>
              </a:ext>
            </a:extLst>
          </a:blip>
          <a:srcRect l="50000" t="38813" r="-20" b="5415"/>
          <a:stretch/>
        </p:blipFill>
        <p:spPr>
          <a:xfrm>
            <a:off x="6261904" y="3857098"/>
            <a:ext cx="5295873" cy="2674966"/>
          </a:xfrm>
          <a:prstGeom prst="rect">
            <a:avLst/>
          </a:prstGeom>
        </p:spPr>
      </p:pic>
      <p:sp>
        <p:nvSpPr>
          <p:cNvPr id="3" name="矩形 2">
            <a:extLst>
              <a:ext uri="{FF2B5EF4-FFF2-40B4-BE49-F238E27FC236}">
                <a16:creationId xmlns:a16="http://schemas.microsoft.com/office/drawing/2014/main" id="{534CCD78-3652-D9A5-87A0-3D8E7C4738AD}"/>
              </a:ext>
            </a:extLst>
          </p:cNvPr>
          <p:cNvSpPr/>
          <p:nvPr/>
        </p:nvSpPr>
        <p:spPr>
          <a:xfrm>
            <a:off x="198285" y="739136"/>
            <a:ext cx="4296593" cy="6714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TW" altLang="en-US" sz="2400" b="1" dirty="0">
                <a:latin typeface="微软雅黑" panose="020B0503020204020204" pitchFamily="34" charset="-122"/>
                <a:ea typeface="微软雅黑" panose="020B0503020204020204" pitchFamily="34" charset="-122"/>
              </a:rPr>
              <a:t>庫內地板冷空氣回收效益說明</a:t>
            </a:r>
          </a:p>
        </p:txBody>
      </p:sp>
      <p:pic>
        <p:nvPicPr>
          <p:cNvPr id="2" name="圖片 1">
            <a:extLst>
              <a:ext uri="{FF2B5EF4-FFF2-40B4-BE49-F238E27FC236}">
                <a16:creationId xmlns:a16="http://schemas.microsoft.com/office/drawing/2014/main" id="{881D4819-A1B5-EE41-0FEA-86372B2F2A1A}"/>
              </a:ext>
            </a:extLst>
          </p:cNvPr>
          <p:cNvPicPr>
            <a:picLocks noChangeAspect="1"/>
          </p:cNvPicPr>
          <p:nvPr/>
        </p:nvPicPr>
        <p:blipFill rotWithShape="1">
          <a:blip r:embed="rId4">
            <a:extLst>
              <a:ext uri="{28A0092B-C50C-407E-A947-70E740481C1C}">
                <a14:useLocalDpi xmlns:a14="http://schemas.microsoft.com/office/drawing/2010/main" val="0"/>
              </a:ext>
            </a:extLst>
          </a:blip>
          <a:srcRect l="170" t="2452" b="9952"/>
          <a:stretch/>
        </p:blipFill>
        <p:spPr>
          <a:xfrm rot="10800000">
            <a:off x="5980252" y="870266"/>
            <a:ext cx="5691063" cy="2825572"/>
          </a:xfrm>
          <a:prstGeom prst="rect">
            <a:avLst/>
          </a:prstGeom>
        </p:spPr>
      </p:pic>
      <p:sp>
        <p:nvSpPr>
          <p:cNvPr id="5" name="箭號: 向左 4">
            <a:extLst>
              <a:ext uri="{FF2B5EF4-FFF2-40B4-BE49-F238E27FC236}">
                <a16:creationId xmlns:a16="http://schemas.microsoft.com/office/drawing/2014/main" id="{BE8040EB-3E7E-21B1-56E2-1784826B5DC5}"/>
              </a:ext>
            </a:extLst>
          </p:cNvPr>
          <p:cNvSpPr/>
          <p:nvPr/>
        </p:nvSpPr>
        <p:spPr>
          <a:xfrm>
            <a:off x="10288325" y="2661861"/>
            <a:ext cx="1717010" cy="72666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600" b="1" dirty="0">
                <a:latin typeface="微軟正黑體" panose="020B0604030504040204" pitchFamily="34" charset="-120"/>
                <a:ea typeface="微軟正黑體" panose="020B0604030504040204" pitchFamily="34" charset="-120"/>
              </a:rPr>
              <a:t>大氣溫度</a:t>
            </a:r>
            <a:r>
              <a:rPr lang="en-US" altLang="zh-TW" sz="1600" b="1" dirty="0">
                <a:latin typeface="微軟正黑體" panose="020B0604030504040204" pitchFamily="34" charset="-120"/>
                <a:ea typeface="微軟正黑體" panose="020B0604030504040204" pitchFamily="34" charset="-120"/>
              </a:rPr>
              <a:t>39</a:t>
            </a:r>
            <a:r>
              <a:rPr lang="zh-TW" altLang="en-US" sz="1600" b="1" dirty="0">
                <a:latin typeface="微軟正黑體" panose="020B0604030504040204" pitchFamily="34" charset="-120"/>
                <a:ea typeface="微軟正黑體" panose="020B0604030504040204" pitchFamily="34" charset="-120"/>
              </a:rPr>
              <a:t>度</a:t>
            </a:r>
          </a:p>
        </p:txBody>
      </p:sp>
      <p:sp>
        <p:nvSpPr>
          <p:cNvPr id="6" name="箭號: 向左 5">
            <a:extLst>
              <a:ext uri="{FF2B5EF4-FFF2-40B4-BE49-F238E27FC236}">
                <a16:creationId xmlns:a16="http://schemas.microsoft.com/office/drawing/2014/main" id="{13B87402-C9CA-84D1-4AE5-C35EE8CBE4EF}"/>
              </a:ext>
            </a:extLst>
          </p:cNvPr>
          <p:cNvSpPr/>
          <p:nvPr/>
        </p:nvSpPr>
        <p:spPr>
          <a:xfrm>
            <a:off x="8135493" y="1935195"/>
            <a:ext cx="2068223" cy="72666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600" b="1" dirty="0">
                <a:latin typeface="微軟正黑體" panose="020B0604030504040204" pitchFamily="34" charset="-120"/>
                <a:ea typeface="微軟正黑體" panose="020B0604030504040204" pitchFamily="34" charset="-120"/>
              </a:rPr>
              <a:t>地底溫度</a:t>
            </a:r>
            <a:r>
              <a:rPr lang="en-US" altLang="zh-TW" sz="1600" b="1" dirty="0">
                <a:latin typeface="微軟正黑體" panose="020B0604030504040204" pitchFamily="34" charset="-120"/>
                <a:ea typeface="微軟正黑體" panose="020B0604030504040204" pitchFamily="34" charset="-120"/>
              </a:rPr>
              <a:t>11-25</a:t>
            </a:r>
            <a:r>
              <a:rPr lang="zh-TW" altLang="en-US" sz="1600" b="1" dirty="0">
                <a:latin typeface="微軟正黑體" panose="020B0604030504040204" pitchFamily="34" charset="-120"/>
                <a:ea typeface="微軟正黑體" panose="020B0604030504040204" pitchFamily="34" charset="-120"/>
              </a:rPr>
              <a:t>度</a:t>
            </a:r>
          </a:p>
        </p:txBody>
      </p:sp>
      <p:sp>
        <p:nvSpPr>
          <p:cNvPr id="7" name="箭號: 向左 6">
            <a:extLst>
              <a:ext uri="{FF2B5EF4-FFF2-40B4-BE49-F238E27FC236}">
                <a16:creationId xmlns:a16="http://schemas.microsoft.com/office/drawing/2014/main" id="{9F86EDAE-D56D-9CB5-F59D-67C879800F4E}"/>
              </a:ext>
            </a:extLst>
          </p:cNvPr>
          <p:cNvSpPr/>
          <p:nvPr/>
        </p:nvSpPr>
        <p:spPr>
          <a:xfrm>
            <a:off x="6503092" y="1047270"/>
            <a:ext cx="2068223" cy="72666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600" b="1" dirty="0">
                <a:latin typeface="微軟正黑體" panose="020B0604030504040204" pitchFamily="34" charset="-120"/>
                <a:ea typeface="微軟正黑體" panose="020B0604030504040204" pitchFamily="34" charset="-120"/>
              </a:rPr>
              <a:t>外碼頭溫度</a:t>
            </a:r>
            <a:r>
              <a:rPr lang="en-US" altLang="zh-TW" sz="1600" b="1" dirty="0">
                <a:latin typeface="微軟正黑體" panose="020B0604030504040204" pitchFamily="34" charset="-120"/>
                <a:ea typeface="微軟正黑體" panose="020B0604030504040204" pitchFamily="34" charset="-120"/>
              </a:rPr>
              <a:t>28</a:t>
            </a:r>
            <a:r>
              <a:rPr lang="zh-TW" altLang="en-US" sz="1600" b="1" dirty="0">
                <a:latin typeface="微軟正黑體" panose="020B0604030504040204" pitchFamily="34" charset="-120"/>
                <a:ea typeface="微軟正黑體" panose="020B0604030504040204" pitchFamily="34" charset="-120"/>
              </a:rPr>
              <a:t>度</a:t>
            </a:r>
          </a:p>
        </p:txBody>
      </p:sp>
      <p:cxnSp>
        <p:nvCxnSpPr>
          <p:cNvPr id="8" name="直線單箭頭接點 7">
            <a:extLst>
              <a:ext uri="{FF2B5EF4-FFF2-40B4-BE49-F238E27FC236}">
                <a16:creationId xmlns:a16="http://schemas.microsoft.com/office/drawing/2014/main" id="{C4C8FCAA-43E1-E694-0DD8-6D4CF9F547FE}"/>
              </a:ext>
            </a:extLst>
          </p:cNvPr>
          <p:cNvCxnSpPr>
            <a:cxnSpLocks/>
          </p:cNvCxnSpPr>
          <p:nvPr/>
        </p:nvCxnSpPr>
        <p:spPr>
          <a:xfrm flipH="1">
            <a:off x="10632262" y="3230634"/>
            <a:ext cx="695736" cy="15381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26BEDA14-DFE0-F3FD-5FC2-0E87F77EBBD7}"/>
              </a:ext>
            </a:extLst>
          </p:cNvPr>
          <p:cNvCxnSpPr>
            <a:cxnSpLocks/>
          </p:cNvCxnSpPr>
          <p:nvPr/>
        </p:nvCxnSpPr>
        <p:spPr>
          <a:xfrm>
            <a:off x="9144465" y="2565726"/>
            <a:ext cx="1041712" cy="27586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單箭頭接點 9">
            <a:extLst>
              <a:ext uri="{FF2B5EF4-FFF2-40B4-BE49-F238E27FC236}">
                <a16:creationId xmlns:a16="http://schemas.microsoft.com/office/drawing/2014/main" id="{3D39440C-BDB2-833C-E55A-492553886811}"/>
              </a:ext>
            </a:extLst>
          </p:cNvPr>
          <p:cNvCxnSpPr>
            <a:cxnSpLocks/>
          </p:cNvCxnSpPr>
          <p:nvPr/>
        </p:nvCxnSpPr>
        <p:spPr>
          <a:xfrm flipH="1">
            <a:off x="6667894" y="1625599"/>
            <a:ext cx="1021514" cy="32820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內容版面配置區 18">
            <a:extLst>
              <a:ext uri="{FF2B5EF4-FFF2-40B4-BE49-F238E27FC236}">
                <a16:creationId xmlns:a16="http://schemas.microsoft.com/office/drawing/2014/main" id="{47F0FD12-14B4-A010-EE20-06279F26F5C1}"/>
              </a:ext>
            </a:extLst>
          </p:cNvPr>
          <p:cNvGraphicFramePr>
            <a:graphicFrameLocks/>
          </p:cNvGraphicFramePr>
          <p:nvPr/>
        </p:nvGraphicFramePr>
        <p:xfrm>
          <a:off x="634222" y="2404803"/>
          <a:ext cx="5181597" cy="3121779"/>
        </p:xfrm>
        <a:graphic>
          <a:graphicData uri="http://schemas.openxmlformats.org/drawingml/2006/table">
            <a:tbl>
              <a:tblPr bandRow="1">
                <a:tableStyleId>{5C22544A-7EE6-4342-B048-85BDC9FD1C3A}</a:tableStyleId>
              </a:tblPr>
              <a:tblGrid>
                <a:gridCol w="1280409">
                  <a:extLst>
                    <a:ext uri="{9D8B030D-6E8A-4147-A177-3AD203B41FA5}">
                      <a16:colId xmlns:a16="http://schemas.microsoft.com/office/drawing/2014/main" val="3524951986"/>
                    </a:ext>
                  </a:extLst>
                </a:gridCol>
                <a:gridCol w="3901188">
                  <a:extLst>
                    <a:ext uri="{9D8B030D-6E8A-4147-A177-3AD203B41FA5}">
                      <a16:colId xmlns:a16="http://schemas.microsoft.com/office/drawing/2014/main" val="946016060"/>
                    </a:ext>
                  </a:extLst>
                </a:gridCol>
              </a:tblGrid>
              <a:tr h="1717622">
                <a:tc>
                  <a:txBody>
                    <a:bodyPr/>
                    <a:lstStyle/>
                    <a:p>
                      <a:pPr algn="ctr" fontAlgn="base"/>
                      <a:r>
                        <a:rPr lang="zh-TW" altLang="en-US" sz="1800" b="1" i="0" dirty="0">
                          <a:solidFill>
                            <a:srgbClr val="FFFFFF"/>
                          </a:solidFill>
                          <a:effectLst/>
                          <a:latin typeface="微軟正黑體" panose="020B0604030504040204" pitchFamily="34" charset="-120"/>
                          <a:ea typeface="微軟正黑體" panose="020B0604030504040204" pitchFamily="34" charset="-120"/>
                        </a:rPr>
                        <a:t>說明</a:t>
                      </a:r>
                      <a:endParaRPr lang="zh-TW" altLang="en-US" b="1" i="0" dirty="0">
                        <a:solidFill>
                          <a:srgbClr val="FFFFFF"/>
                        </a:solidFill>
                        <a:effectLst/>
                        <a:latin typeface="微軟正黑體" panose="020B0604030504040204" pitchFamily="34" charset="-120"/>
                        <a:ea typeface="微軟正黑體" panose="020B0604030504040204" pitchFamily="34" charset="-120"/>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3241" cap="flat" cmpd="sng" algn="ctr">
                      <a:solidFill>
                        <a:srgbClr val="FFFFFF"/>
                      </a:solidFill>
                      <a:prstDash val="solid"/>
                      <a:round/>
                      <a:headEnd type="none" w="med" len="med"/>
                      <a:tailEnd type="none" w="med" len="med"/>
                    </a:lnB>
                    <a:solidFill>
                      <a:srgbClr val="4472C4"/>
                    </a:solidFill>
                  </a:tcPr>
                </a:tc>
                <a:tc>
                  <a:txBody>
                    <a:bodyPr/>
                    <a:lstStyle/>
                    <a:p>
                      <a:pPr algn="l" fontAlgn="base">
                        <a:lnSpc>
                          <a:spcPct val="150000"/>
                        </a:lnSpc>
                      </a:pPr>
                      <a:r>
                        <a:rPr lang="zh-TW" altLang="en-US" sz="1800" b="1" i="0" u="none" strike="noStrike" dirty="0">
                          <a:solidFill>
                            <a:srgbClr val="FFFFFF"/>
                          </a:solidFill>
                          <a:effectLst/>
                          <a:latin typeface="微軟正黑體" panose="020B0604030504040204" pitchFamily="34" charset="-120"/>
                          <a:ea typeface="微軟正黑體" panose="020B0604030504040204" pitchFamily="34" charset="-120"/>
                        </a:rPr>
                        <a:t>將冷凍庫通氣管並聯，回收地底的冷能運用於</a:t>
                      </a:r>
                      <a:r>
                        <a:rPr lang="zh-TW" altLang="en-US" sz="1800" b="1" i="0" u="sng" strike="noStrike" dirty="0">
                          <a:solidFill>
                            <a:srgbClr val="FFFFFF"/>
                          </a:solidFill>
                          <a:effectLst/>
                          <a:latin typeface="微軟正黑體" panose="020B0604030504040204" pitchFamily="34" charset="-120"/>
                          <a:ea typeface="微軟正黑體" panose="020B0604030504040204" pitchFamily="34" charset="-120"/>
                        </a:rPr>
                        <a:t>碼頭作業區</a:t>
                      </a:r>
                      <a:r>
                        <a:rPr lang="zh-TW" altLang="en-US" sz="1800" b="1" i="0" u="none" strike="noStrike" dirty="0">
                          <a:solidFill>
                            <a:srgbClr val="FFFFFF"/>
                          </a:solidFill>
                          <a:effectLst/>
                          <a:latin typeface="微軟正黑體" panose="020B0604030504040204" pitchFamily="34" charset="-120"/>
                          <a:ea typeface="微軟正黑體" panose="020B0604030504040204" pitchFamily="34" charset="-120"/>
                        </a:rPr>
                        <a:t>，減少碼頭作業區的空調用電。相當於</a:t>
                      </a:r>
                      <a:r>
                        <a:rPr lang="en-US" altLang="zh-TW" sz="1800" b="1" i="0" u="none" strike="noStrike" dirty="0">
                          <a:solidFill>
                            <a:srgbClr val="FF0000"/>
                          </a:solidFill>
                          <a:effectLst/>
                          <a:highlight>
                            <a:srgbClr val="FFFF00"/>
                          </a:highlight>
                          <a:latin typeface="微軟正黑體" panose="020B0604030504040204" pitchFamily="34" charset="-120"/>
                          <a:ea typeface="微軟正黑體" panose="020B0604030504040204" pitchFamily="34" charset="-120"/>
                        </a:rPr>
                        <a:t>25Hp</a:t>
                      </a:r>
                      <a:r>
                        <a:rPr lang="zh-TW" altLang="en-US" sz="1800" b="1" i="0" u="none" strike="noStrike" dirty="0">
                          <a:solidFill>
                            <a:srgbClr val="FF0000"/>
                          </a:solidFill>
                          <a:effectLst/>
                          <a:highlight>
                            <a:srgbClr val="FFFF00"/>
                          </a:highlight>
                          <a:latin typeface="微軟正黑體" panose="020B0604030504040204" pitchFamily="34" charset="-120"/>
                          <a:ea typeface="微軟正黑體" panose="020B0604030504040204" pitchFamily="34" charset="-120"/>
                        </a:rPr>
                        <a:t>的空調主機</a:t>
                      </a:r>
                      <a:r>
                        <a:rPr lang="zh-TW" altLang="en-US" sz="1800" b="1" i="0" u="none" strike="noStrike" dirty="0">
                          <a:solidFill>
                            <a:srgbClr val="FFFFFF"/>
                          </a:solidFill>
                          <a:effectLst/>
                          <a:latin typeface="微軟正黑體" panose="020B0604030504040204" pitchFamily="34" charset="-120"/>
                          <a:ea typeface="微軟正黑體" panose="020B0604030504040204" pitchFamily="34" charset="-120"/>
                        </a:rPr>
                        <a:t>一年的用電量。</a:t>
                      </a:r>
                      <a:endParaRPr lang="zh-TW" altLang="en-US" b="1" i="0" dirty="0">
                        <a:solidFill>
                          <a:srgbClr val="FFFFFF"/>
                        </a:solidFill>
                        <a:effectLst/>
                        <a:latin typeface="微軟正黑體" panose="020B0604030504040204" pitchFamily="34" charset="-120"/>
                        <a:ea typeface="微軟正黑體" panose="020B0604030504040204" pitchFamily="34" charset="-120"/>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3241"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4107845346"/>
                  </a:ext>
                </a:extLst>
              </a:tr>
              <a:tr h="790699">
                <a:tc>
                  <a:txBody>
                    <a:bodyPr/>
                    <a:lstStyle/>
                    <a:p>
                      <a:pPr algn="ctr" fontAlgn="base"/>
                      <a:r>
                        <a:rPr lang="zh-TW" altLang="en-US" sz="1800" b="0" i="0">
                          <a:solidFill>
                            <a:srgbClr val="000000"/>
                          </a:solidFill>
                          <a:effectLst/>
                          <a:latin typeface="微軟正黑體" panose="020B0604030504040204" pitchFamily="34" charset="-120"/>
                          <a:ea typeface="微軟正黑體" panose="020B0604030504040204" pitchFamily="34" charset="-120"/>
                        </a:rPr>
                        <a:t>年節電量</a:t>
                      </a:r>
                      <a:endParaRPr lang="zh-TW" altLang="en-US" b="0" i="0">
                        <a:solidFill>
                          <a:srgbClr val="000000"/>
                        </a:solidFill>
                        <a:effectLst/>
                        <a:latin typeface="微軟正黑體" panose="020B0604030504040204" pitchFamily="34" charset="-120"/>
                        <a:ea typeface="微軟正黑體" panose="020B0604030504040204" pitchFamily="34" charset="-120"/>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3241"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algn="ctr" fontAlgn="base"/>
                      <a:r>
                        <a:rPr lang="en-US" altLang="zh-TW" sz="1800" b="0" i="0" dirty="0">
                          <a:solidFill>
                            <a:srgbClr val="000000"/>
                          </a:solidFill>
                          <a:effectLst/>
                          <a:latin typeface="微軟正黑體" panose="020B0604030504040204" pitchFamily="34" charset="-120"/>
                          <a:ea typeface="微軟正黑體" panose="020B0604030504040204" pitchFamily="34" charset="-120"/>
                        </a:rPr>
                        <a:t>13.9 </a:t>
                      </a:r>
                      <a:r>
                        <a:rPr lang="zh-TW" altLang="en-US" sz="1800" b="0" i="0" dirty="0">
                          <a:solidFill>
                            <a:srgbClr val="000000"/>
                          </a:solidFill>
                          <a:effectLst/>
                          <a:latin typeface="微軟正黑體" panose="020B0604030504040204" pitchFamily="34" charset="-120"/>
                          <a:ea typeface="微軟正黑體" panose="020B0604030504040204" pitchFamily="34" charset="-120"/>
                        </a:rPr>
                        <a:t>萬度</a:t>
                      </a:r>
                      <a:endParaRPr lang="zh-TW" altLang="en-US" b="0" i="0" dirty="0">
                        <a:solidFill>
                          <a:srgbClr val="000000"/>
                        </a:solidFill>
                        <a:effectLst/>
                        <a:latin typeface="微軟正黑體" panose="020B0604030504040204" pitchFamily="34" charset="-120"/>
                        <a:ea typeface="微軟正黑體" panose="020B0604030504040204" pitchFamily="34" charset="-120"/>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3241"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200793049"/>
                  </a:ext>
                </a:extLst>
              </a:tr>
              <a:tr h="613458">
                <a:tc>
                  <a:txBody>
                    <a:bodyPr/>
                    <a:lstStyle/>
                    <a:p>
                      <a:pPr algn="ctr" fontAlgn="base"/>
                      <a:r>
                        <a:rPr lang="zh-TW" altLang="en-US" sz="1800" b="0" i="0">
                          <a:solidFill>
                            <a:srgbClr val="000000"/>
                          </a:solidFill>
                          <a:effectLst/>
                          <a:latin typeface="微軟正黑體" panose="020B0604030504040204" pitchFamily="34" charset="-120"/>
                          <a:ea typeface="微軟正黑體" panose="020B0604030504040204" pitchFamily="34" charset="-120"/>
                        </a:rPr>
                        <a:t>年減碳量</a:t>
                      </a:r>
                      <a:endParaRPr lang="zh-TW" altLang="en-US" b="0" i="0">
                        <a:solidFill>
                          <a:srgbClr val="000000"/>
                        </a:solidFill>
                        <a:effectLst/>
                        <a:latin typeface="微軟正黑體" panose="020B0604030504040204" pitchFamily="34" charset="-120"/>
                        <a:ea typeface="微軟正黑體" panose="020B0604030504040204" pitchFamily="34" charset="-120"/>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algn="ctr" fontAlgn="base"/>
                      <a:r>
                        <a:rPr lang="af-ZA" altLang="zh-TW" sz="1800" b="0" i="0" dirty="0">
                          <a:solidFill>
                            <a:srgbClr val="000000"/>
                          </a:solidFill>
                          <a:effectLst/>
                          <a:latin typeface="微軟正黑體" panose="020B0604030504040204" pitchFamily="34" charset="-120"/>
                          <a:ea typeface="微軟正黑體" panose="020B0604030504040204" pitchFamily="34" charset="-120"/>
                        </a:rPr>
                        <a:t>68.6 tCO2e/</a:t>
                      </a:r>
                      <a:r>
                        <a:rPr lang="zh-TW" altLang="en-US" sz="1800" b="0" i="0" dirty="0">
                          <a:solidFill>
                            <a:srgbClr val="000000"/>
                          </a:solidFill>
                          <a:effectLst/>
                          <a:latin typeface="微軟正黑體" panose="020B0604030504040204" pitchFamily="34" charset="-120"/>
                          <a:ea typeface="微軟正黑體" panose="020B0604030504040204" pitchFamily="34" charset="-120"/>
                        </a:rPr>
                        <a:t>年</a:t>
                      </a:r>
                      <a:endParaRPr lang="zh-TW" altLang="en-US" b="0" i="0" dirty="0">
                        <a:solidFill>
                          <a:srgbClr val="000000"/>
                        </a:solidFill>
                        <a:effectLst/>
                        <a:latin typeface="微軟正黑體" panose="020B0604030504040204" pitchFamily="34" charset="-120"/>
                        <a:ea typeface="微軟正黑體" panose="020B0604030504040204" pitchFamily="34" charset="-120"/>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259906455"/>
                  </a:ext>
                </a:extLst>
              </a:tr>
            </a:tbl>
          </a:graphicData>
        </a:graphic>
      </p:graphicFrame>
      <p:sp>
        <p:nvSpPr>
          <p:cNvPr id="12" name="投影片編號版面配置區 11">
            <a:extLst>
              <a:ext uri="{FF2B5EF4-FFF2-40B4-BE49-F238E27FC236}">
                <a16:creationId xmlns:a16="http://schemas.microsoft.com/office/drawing/2014/main" id="{E5384F18-6001-9E01-903C-DCEB6A8FACFF}"/>
              </a:ext>
            </a:extLst>
          </p:cNvPr>
          <p:cNvSpPr>
            <a:spLocks noGrp="1"/>
          </p:cNvSpPr>
          <p:nvPr>
            <p:ph type="sldNum" sz="quarter" idx="4"/>
          </p:nvPr>
        </p:nvSpPr>
        <p:spPr>
          <a:xfrm>
            <a:off x="9214104" y="6348476"/>
            <a:ext cx="2743200" cy="365125"/>
          </a:xfrm>
          <a:prstGeom prst="rect">
            <a:avLst/>
          </a:prstGeom>
        </p:spPr>
        <p:txBody>
          <a:bodyPr/>
          <a:lstStyle>
            <a:defPPr>
              <a:defRPr lang="zh-CN"/>
            </a:defPPr>
            <a:lvl1pPr marL="0" algn="r" defTabSz="914400" rtl="0" eaLnBrk="1" latinLnBrk="0" hangingPunct="1">
              <a:defRPr sz="18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05296-3ABF-435C-8036-E71F96C96A01}" type="slidenum">
              <a:rPr lang="zh-CN" altLang="en-US" smtClean="0"/>
              <a:pPr/>
              <a:t>20</a:t>
            </a:fld>
            <a:endParaRPr lang="zh-CN" altLang="en-US" dirty="0"/>
          </a:p>
        </p:txBody>
      </p:sp>
      <p:sp>
        <p:nvSpPr>
          <p:cNvPr id="4" name="矩形 3">
            <a:extLst>
              <a:ext uri="{FF2B5EF4-FFF2-40B4-BE49-F238E27FC236}">
                <a16:creationId xmlns:a16="http://schemas.microsoft.com/office/drawing/2014/main" id="{683FB342-6563-1116-EA33-3CAE9178CDEA}"/>
              </a:ext>
            </a:extLst>
          </p:cNvPr>
          <p:cNvSpPr/>
          <p:nvPr/>
        </p:nvSpPr>
        <p:spPr>
          <a:xfrm>
            <a:off x="198285" y="129560"/>
            <a:ext cx="3884617" cy="400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a:lnSpc>
                <a:spcPct val="115000"/>
              </a:lnSpc>
            </a:pPr>
            <a:r>
              <a:rPr lang="en-US" altLang="zh-TW" sz="2000" b="1" dirty="0">
                <a:latin typeface="微软雅黑" panose="020B0503020204020204" pitchFamily="34" charset="-122"/>
                <a:ea typeface="微软雅黑" panose="020B0503020204020204" pitchFamily="34" charset="-122"/>
              </a:rPr>
              <a:t>04.</a:t>
            </a:r>
            <a:r>
              <a:rPr lang="zh-TW" altLang="en-US" sz="2000" b="1" dirty="0">
                <a:latin typeface="微软雅黑" panose="020B0503020204020204" pitchFamily="34" charset="-122"/>
                <a:ea typeface="微软雅黑" panose="020B0503020204020204" pitchFamily="34" charset="-122"/>
              </a:rPr>
              <a:t>節能減碳績效說明</a:t>
            </a:r>
            <a:endParaRPr lang="zh-TW" altLang="zh-TW"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4621928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34CCD78-3652-D9A5-87A0-3D8E7C4738AD}"/>
              </a:ext>
            </a:extLst>
          </p:cNvPr>
          <p:cNvSpPr/>
          <p:nvPr/>
        </p:nvSpPr>
        <p:spPr>
          <a:xfrm>
            <a:off x="634222" y="954132"/>
            <a:ext cx="4908612" cy="6714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TW" altLang="zh-TW" sz="2400" b="1" dirty="0">
                <a:latin typeface="微软雅黑" panose="020B0503020204020204" pitchFamily="34" charset="-122"/>
                <a:ea typeface="微软雅黑" panose="020B0503020204020204" pitchFamily="34" charset="-122"/>
              </a:rPr>
              <a:t>透過太陽光加熱冷媒除霜</a:t>
            </a:r>
            <a:endParaRPr lang="zh-CN" altLang="en-US" sz="2400" b="1" dirty="0">
              <a:latin typeface="微软雅黑" panose="020B0503020204020204" pitchFamily="34" charset="-122"/>
              <a:ea typeface="微软雅黑" panose="020B0503020204020204" pitchFamily="34" charset="-122"/>
            </a:endParaRPr>
          </a:p>
        </p:txBody>
      </p:sp>
      <p:pic>
        <p:nvPicPr>
          <p:cNvPr id="2" name="內容版面配置區 13" descr="一張含有 文字, 螢幕擷取畫面, 標誌, 圖表 的圖片&#10;&#10;自動產生的描述">
            <a:extLst>
              <a:ext uri="{FF2B5EF4-FFF2-40B4-BE49-F238E27FC236}">
                <a16:creationId xmlns:a16="http://schemas.microsoft.com/office/drawing/2014/main" id="{512218D5-41DE-B0EE-BEA9-E48BC7305331}"/>
              </a:ext>
            </a:extLst>
          </p:cNvPr>
          <p:cNvPicPr>
            <a:picLocks noChangeAspect="1"/>
          </p:cNvPicPr>
          <p:nvPr/>
        </p:nvPicPr>
        <p:blipFill>
          <a:blip r:embed="rId3"/>
          <a:stretch>
            <a:fillRect/>
          </a:stretch>
        </p:blipFill>
        <p:spPr>
          <a:xfrm>
            <a:off x="3832706" y="1625599"/>
            <a:ext cx="6361671" cy="4965544"/>
          </a:xfrm>
          <a:prstGeom prst="rect">
            <a:avLst/>
          </a:prstGeom>
        </p:spPr>
      </p:pic>
      <p:pic>
        <p:nvPicPr>
          <p:cNvPr id="4" name="內容版面配置區 6" descr="一張含有 工程, 鋼, 複合材料, 戶外 的圖片&#10;&#10;自動產生的描述">
            <a:extLst>
              <a:ext uri="{FF2B5EF4-FFF2-40B4-BE49-F238E27FC236}">
                <a16:creationId xmlns:a16="http://schemas.microsoft.com/office/drawing/2014/main" id="{0433C71B-9763-7693-217E-2261A87BAC7B}"/>
              </a:ext>
            </a:extLst>
          </p:cNvPr>
          <p:cNvPicPr>
            <a:picLocks noChangeAspect="1"/>
          </p:cNvPicPr>
          <p:nvPr/>
        </p:nvPicPr>
        <p:blipFill rotWithShape="1">
          <a:blip r:embed="rId4">
            <a:extLst>
              <a:ext uri="{28A0092B-C50C-407E-A947-70E740481C1C}">
                <a14:useLocalDpi xmlns:a14="http://schemas.microsoft.com/office/drawing/2010/main" val="0"/>
              </a:ext>
            </a:extLst>
          </a:blip>
          <a:srcRect l="10311" t="-1" r="8358" b="2607"/>
          <a:stretch/>
        </p:blipFill>
        <p:spPr>
          <a:xfrm>
            <a:off x="10126168" y="3430479"/>
            <a:ext cx="1833147" cy="1594754"/>
          </a:xfrm>
          <a:prstGeom prst="rect">
            <a:avLst/>
          </a:prstGeom>
        </p:spPr>
      </p:pic>
      <p:pic>
        <p:nvPicPr>
          <p:cNvPr id="5" name="圖片 4" descr="一張含有 機器, 室內, 扇子 的圖片&#10;&#10;自動產生的描述">
            <a:extLst>
              <a:ext uri="{FF2B5EF4-FFF2-40B4-BE49-F238E27FC236}">
                <a16:creationId xmlns:a16="http://schemas.microsoft.com/office/drawing/2014/main" id="{408F96E3-1BCE-F779-B8FE-AAAAE1A2B5F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5150" t="28682" r="14171" b="20334"/>
          <a:stretch/>
        </p:blipFill>
        <p:spPr>
          <a:xfrm>
            <a:off x="10133434" y="5402033"/>
            <a:ext cx="1839233" cy="858438"/>
          </a:xfrm>
          <a:prstGeom prst="rect">
            <a:avLst/>
          </a:prstGeom>
        </p:spPr>
      </p:pic>
      <p:pic>
        <p:nvPicPr>
          <p:cNvPr id="6" name="圖片 5" descr="一張含有 管線, 鋼, 工程, 工業 的圖片&#10;&#10;自動產生的描述">
            <a:extLst>
              <a:ext uri="{FF2B5EF4-FFF2-40B4-BE49-F238E27FC236}">
                <a16:creationId xmlns:a16="http://schemas.microsoft.com/office/drawing/2014/main" id="{735FBFBA-7136-1C65-FCEE-9C65E52DC7FA}"/>
              </a:ext>
            </a:extLst>
          </p:cNvPr>
          <p:cNvPicPr>
            <a:picLocks noChangeAspect="1"/>
          </p:cNvPicPr>
          <p:nvPr/>
        </p:nvPicPr>
        <p:blipFill rotWithShape="1">
          <a:blip r:embed="rId7">
            <a:extLst>
              <a:ext uri="{28A0092B-C50C-407E-A947-70E740481C1C}">
                <a14:useLocalDpi xmlns:a14="http://schemas.microsoft.com/office/drawing/2010/main" val="0"/>
              </a:ext>
            </a:extLst>
          </a:blip>
          <a:srcRect l="-160" t="44356" r="1699"/>
          <a:stretch/>
        </p:blipFill>
        <p:spPr>
          <a:xfrm>
            <a:off x="10130685" y="1988714"/>
            <a:ext cx="1841906" cy="1052234"/>
          </a:xfrm>
          <a:prstGeom prst="rect">
            <a:avLst/>
          </a:prstGeom>
        </p:spPr>
      </p:pic>
      <p:cxnSp>
        <p:nvCxnSpPr>
          <p:cNvPr id="7" name="直線單箭頭接點 6">
            <a:extLst>
              <a:ext uri="{FF2B5EF4-FFF2-40B4-BE49-F238E27FC236}">
                <a16:creationId xmlns:a16="http://schemas.microsoft.com/office/drawing/2014/main" id="{9082558F-B988-39E2-2429-C9FD3F647E83}"/>
              </a:ext>
            </a:extLst>
          </p:cNvPr>
          <p:cNvCxnSpPr/>
          <p:nvPr/>
        </p:nvCxnSpPr>
        <p:spPr>
          <a:xfrm flipH="1">
            <a:off x="6119426" y="2455646"/>
            <a:ext cx="4028302" cy="1853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8" name="直線單箭頭接點 7">
            <a:extLst>
              <a:ext uri="{FF2B5EF4-FFF2-40B4-BE49-F238E27FC236}">
                <a16:creationId xmlns:a16="http://schemas.microsoft.com/office/drawing/2014/main" id="{16126A70-1303-9099-2547-D6C95890D50F}"/>
              </a:ext>
            </a:extLst>
          </p:cNvPr>
          <p:cNvCxnSpPr>
            <a:cxnSpLocks/>
          </p:cNvCxnSpPr>
          <p:nvPr/>
        </p:nvCxnSpPr>
        <p:spPr>
          <a:xfrm flipH="1" flipV="1">
            <a:off x="8621670" y="3555398"/>
            <a:ext cx="1546653" cy="56841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9" name="直線單箭頭接點 8">
            <a:extLst>
              <a:ext uri="{FF2B5EF4-FFF2-40B4-BE49-F238E27FC236}">
                <a16:creationId xmlns:a16="http://schemas.microsoft.com/office/drawing/2014/main" id="{D0D71A86-5A63-EBC5-D0CF-C134C9C367C7}"/>
              </a:ext>
            </a:extLst>
          </p:cNvPr>
          <p:cNvCxnSpPr>
            <a:cxnSpLocks/>
          </p:cNvCxnSpPr>
          <p:nvPr/>
        </p:nvCxnSpPr>
        <p:spPr>
          <a:xfrm flipH="1" flipV="1">
            <a:off x="7911155" y="5460396"/>
            <a:ext cx="2298357" cy="434546"/>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0" name="文字方塊 9">
            <a:extLst>
              <a:ext uri="{FF2B5EF4-FFF2-40B4-BE49-F238E27FC236}">
                <a16:creationId xmlns:a16="http://schemas.microsoft.com/office/drawing/2014/main" id="{35A5CB23-F815-35EF-5C24-2E77EFDB7A0A}"/>
              </a:ext>
            </a:extLst>
          </p:cNvPr>
          <p:cNvSpPr txBox="1"/>
          <p:nvPr/>
        </p:nvSpPr>
        <p:spPr>
          <a:xfrm>
            <a:off x="6634571" y="1988259"/>
            <a:ext cx="408318" cy="369332"/>
          </a:xfrm>
          <a:prstGeom prst="rect">
            <a:avLst/>
          </a:prstGeom>
          <a:solidFill>
            <a:srgbClr val="FF000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zh-TW" altLang="en-US">
                <a:solidFill>
                  <a:srgbClr val="FFFFFF"/>
                </a:solidFill>
                <a:latin typeface="微軟正黑體" panose="020B0604030504040204" pitchFamily="34" charset="-120"/>
                <a:ea typeface="微軟正黑體" panose="020B0604030504040204" pitchFamily="34" charset="-120"/>
                <a:cs typeface="Calibri"/>
              </a:rPr>
              <a:t>1</a:t>
            </a:r>
            <a:endParaRPr lang="zh-TW" altLang="en-US">
              <a:solidFill>
                <a:srgbClr val="FFFFFF"/>
              </a:solidFill>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2F032136-7F1E-0404-996D-5F3D8BECBD90}"/>
              </a:ext>
            </a:extLst>
          </p:cNvPr>
          <p:cNvSpPr txBox="1"/>
          <p:nvPr/>
        </p:nvSpPr>
        <p:spPr>
          <a:xfrm>
            <a:off x="6428625" y="4655258"/>
            <a:ext cx="408318" cy="369332"/>
          </a:xfrm>
          <a:prstGeom prst="rect">
            <a:avLst/>
          </a:prstGeom>
          <a:solidFill>
            <a:srgbClr val="FF000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zh-TW" altLang="en-US">
                <a:solidFill>
                  <a:srgbClr val="FFFFFF"/>
                </a:solidFill>
                <a:latin typeface="微軟正黑體" panose="020B0604030504040204" pitchFamily="34" charset="-120"/>
                <a:ea typeface="微軟正黑體" panose="020B0604030504040204" pitchFamily="34" charset="-120"/>
                <a:cs typeface="Calibri"/>
              </a:rPr>
              <a:t>2</a:t>
            </a:r>
          </a:p>
        </p:txBody>
      </p:sp>
      <p:sp>
        <p:nvSpPr>
          <p:cNvPr id="13" name="投影片編號版面配置區 12">
            <a:extLst>
              <a:ext uri="{FF2B5EF4-FFF2-40B4-BE49-F238E27FC236}">
                <a16:creationId xmlns:a16="http://schemas.microsoft.com/office/drawing/2014/main" id="{C133FB5E-5BA4-8667-8007-73AC6E493938}"/>
              </a:ext>
            </a:extLst>
          </p:cNvPr>
          <p:cNvSpPr>
            <a:spLocks noGrp="1"/>
          </p:cNvSpPr>
          <p:nvPr>
            <p:ph type="sldNum" sz="quarter" idx="4"/>
          </p:nvPr>
        </p:nvSpPr>
        <p:spPr>
          <a:xfrm>
            <a:off x="9214104" y="6348476"/>
            <a:ext cx="2743200" cy="365125"/>
          </a:xfrm>
          <a:prstGeom prst="rect">
            <a:avLst/>
          </a:prstGeom>
        </p:spPr>
        <p:txBody>
          <a:bodyPr/>
          <a:lstStyle>
            <a:defPPr>
              <a:defRPr lang="zh-CN"/>
            </a:defPPr>
            <a:lvl1pPr marL="0" algn="r" defTabSz="914400" rtl="0" eaLnBrk="1" latinLnBrk="0" hangingPunct="1">
              <a:defRPr sz="18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05296-3ABF-435C-8036-E71F96C96A01}" type="slidenum">
              <a:rPr lang="zh-CN" altLang="en-US" smtClean="0"/>
              <a:pPr/>
              <a:t>21</a:t>
            </a:fld>
            <a:endParaRPr lang="zh-CN" altLang="en-US" dirty="0"/>
          </a:p>
        </p:txBody>
      </p:sp>
      <p:graphicFrame>
        <p:nvGraphicFramePr>
          <p:cNvPr id="14" name="表格 13">
            <a:extLst>
              <a:ext uri="{FF2B5EF4-FFF2-40B4-BE49-F238E27FC236}">
                <a16:creationId xmlns:a16="http://schemas.microsoft.com/office/drawing/2014/main" id="{5F578AB2-643E-3796-58B5-4F4C25FDAD25}"/>
              </a:ext>
            </a:extLst>
          </p:cNvPr>
          <p:cNvGraphicFramePr>
            <a:graphicFrameLocks noGrp="1"/>
          </p:cNvGraphicFramePr>
          <p:nvPr>
            <p:extLst>
              <p:ext uri="{D42A27DB-BD31-4B8C-83A1-F6EECF244321}">
                <p14:modId xmlns:p14="http://schemas.microsoft.com/office/powerpoint/2010/main" val="602690865"/>
              </p:ext>
            </p:extLst>
          </p:nvPr>
        </p:nvGraphicFramePr>
        <p:xfrm>
          <a:off x="311761" y="1767340"/>
          <a:ext cx="3860861" cy="4637151"/>
        </p:xfrm>
        <a:graphic>
          <a:graphicData uri="http://schemas.openxmlformats.org/drawingml/2006/table">
            <a:tbl>
              <a:tblPr firstRow="1" bandRow="1">
                <a:tableStyleId>{8A107856-5554-42FB-B03E-39F5DBC370BA}</a:tableStyleId>
              </a:tblPr>
              <a:tblGrid>
                <a:gridCol w="582930">
                  <a:extLst>
                    <a:ext uri="{9D8B030D-6E8A-4147-A177-3AD203B41FA5}">
                      <a16:colId xmlns:a16="http://schemas.microsoft.com/office/drawing/2014/main" val="4274677976"/>
                    </a:ext>
                  </a:extLst>
                </a:gridCol>
                <a:gridCol w="3277931">
                  <a:extLst>
                    <a:ext uri="{9D8B030D-6E8A-4147-A177-3AD203B41FA5}">
                      <a16:colId xmlns:a16="http://schemas.microsoft.com/office/drawing/2014/main" val="3096263970"/>
                    </a:ext>
                  </a:extLst>
                </a:gridCol>
              </a:tblGrid>
              <a:tr h="1498313">
                <a:tc>
                  <a:txBody>
                    <a:bodyPr/>
                    <a:lstStyle/>
                    <a:p>
                      <a:pPr algn="ctr">
                        <a:lnSpc>
                          <a:spcPct val="150000"/>
                        </a:lnSpc>
                      </a:pPr>
                      <a:r>
                        <a:rPr lang="zh-TW" altLang="en-US" sz="1400" b="1" dirty="0">
                          <a:solidFill>
                            <a:srgbClr val="FF0000"/>
                          </a:solidFill>
                          <a:latin typeface="微軟正黑體" panose="020B0604030504040204" pitchFamily="34" charset="-120"/>
                          <a:ea typeface="微軟正黑體" panose="020B0604030504040204" pitchFamily="34" charset="-120"/>
                        </a:rPr>
                        <a:t>1</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lvl="0">
                        <a:lnSpc>
                          <a:spcPct val="150000"/>
                        </a:lnSpc>
                        <a:buNone/>
                      </a:pPr>
                      <a:r>
                        <a:rPr lang="zh-TW" sz="1400" b="0" u="none" strike="noStrike" noProof="0" dirty="0">
                          <a:solidFill>
                            <a:srgbClr val="000000"/>
                          </a:solidFill>
                          <a:latin typeface="微軟正黑體" panose="020B0604030504040204" pitchFamily="34" charset="-120"/>
                          <a:ea typeface="微軟正黑體" panose="020B0604030504040204" pitchFamily="34" charset="-120"/>
                        </a:rPr>
                        <a:t>運用</a:t>
                      </a:r>
                      <a:r>
                        <a:rPr lang="zh-TW" sz="1400" b="0" u="none" strike="noStrike" noProof="0" dirty="0">
                          <a:solidFill>
                            <a:srgbClr val="000000"/>
                          </a:solidFill>
                          <a:highlight>
                            <a:srgbClr val="FFFF00"/>
                          </a:highlight>
                          <a:latin typeface="微軟正黑體" panose="020B0604030504040204" pitchFamily="34" charset="-120"/>
                          <a:ea typeface="微軟正黑體" panose="020B0604030504040204" pitchFamily="34" charset="-120"/>
                        </a:rPr>
                        <a:t>冷凍系統</a:t>
                      </a:r>
                      <a:r>
                        <a:rPr lang="zh-TW" sz="1400" b="0" u="none" strike="noStrike" noProof="0" dirty="0">
                          <a:solidFill>
                            <a:srgbClr val="000000"/>
                          </a:solidFill>
                          <a:latin typeface="微軟正黑體" panose="020B0604030504040204" pitchFamily="34" charset="-120"/>
                          <a:ea typeface="微軟正黑體" panose="020B0604030504040204" pitchFamily="34" charset="-120"/>
                        </a:rPr>
                        <a:t>的原理，將冷媒透過放在戶外的蒸發器，太陽大氣加熱成</a:t>
                      </a:r>
                      <a:r>
                        <a:rPr lang="en-US" altLang="zh-TW" sz="1400" b="0" u="none" strike="noStrike" noProof="0" dirty="0">
                          <a:solidFill>
                            <a:srgbClr val="FF0000"/>
                          </a:solidFill>
                          <a:latin typeface="微軟正黑體" panose="020B0604030504040204" pitchFamily="34" charset="-120"/>
                          <a:ea typeface="微軟正黑體" panose="020B0604030504040204" pitchFamily="34" charset="-120"/>
                        </a:rPr>
                        <a:t>30</a:t>
                      </a:r>
                      <a:r>
                        <a:rPr lang="zh-TW" sz="1400" b="0" u="none" strike="noStrike" noProof="0" dirty="0">
                          <a:solidFill>
                            <a:srgbClr val="FF0000"/>
                          </a:solidFill>
                          <a:latin typeface="微軟正黑體" panose="020B0604030504040204" pitchFamily="34" charset="-120"/>
                          <a:ea typeface="微軟正黑體" panose="020B0604030504040204" pitchFamily="34" charset="-120"/>
                        </a:rPr>
                        <a:t>度的熱冷媒</a:t>
                      </a:r>
                      <a:r>
                        <a:rPr lang="zh-TW" sz="1400" b="0" u="none" strike="noStrike" noProof="0" dirty="0">
                          <a:solidFill>
                            <a:srgbClr val="000000"/>
                          </a:solidFill>
                          <a:latin typeface="微軟正黑體" panose="020B0604030504040204" pitchFamily="34" charset="-120"/>
                          <a:ea typeface="微軟正黑體" panose="020B0604030504040204" pitchFamily="34" charset="-120"/>
                        </a:rPr>
                        <a:t>，用電子閥門將製冷管路切換為熱冷媒管路，就可讓冷凍庫內</a:t>
                      </a:r>
                      <a:r>
                        <a:rPr lang="zh-TW" sz="1400" b="0" u="none" strike="noStrike" noProof="0" dirty="0">
                          <a:solidFill>
                            <a:srgbClr val="4472C4"/>
                          </a:solidFill>
                          <a:latin typeface="微軟正黑體" panose="020B0604030504040204" pitchFamily="34" charset="-120"/>
                          <a:ea typeface="微軟正黑體" panose="020B0604030504040204" pitchFamily="34" charset="-120"/>
                        </a:rPr>
                        <a:t>蒸發器</a:t>
                      </a:r>
                      <a:r>
                        <a:rPr lang="zh-TW" sz="1400" b="0" u="none" strike="noStrike" noProof="0" dirty="0">
                          <a:solidFill>
                            <a:srgbClr val="000000"/>
                          </a:solidFill>
                          <a:latin typeface="微軟正黑體" panose="020B0604030504040204" pitchFamily="34" charset="-120"/>
                          <a:ea typeface="微軟正黑體" panose="020B0604030504040204" pitchFamily="34" charset="-120"/>
                        </a:rPr>
                        <a:t>盤管上的冰掉落，達到除霜效果。</a:t>
                      </a:r>
                      <a:endParaRPr lang="zh-TW" sz="1400" b="0" dirty="0">
                        <a:latin typeface="微軟正黑體" panose="020B0604030504040204" pitchFamily="34" charset="-120"/>
                        <a:ea typeface="微軟正黑體" panose="020B0604030504040204" pitchFamily="34" charset="-12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3811969536"/>
                  </a:ext>
                </a:extLst>
              </a:tr>
              <a:tr h="861211">
                <a:tc>
                  <a:txBody>
                    <a:bodyPr/>
                    <a:lstStyle/>
                    <a:p>
                      <a:pPr algn="ctr">
                        <a:lnSpc>
                          <a:spcPct val="150000"/>
                        </a:lnSpc>
                      </a:pPr>
                      <a:r>
                        <a:rPr lang="zh-TW" altLang="en-US" sz="1400" b="1" dirty="0">
                          <a:solidFill>
                            <a:srgbClr val="FF0000"/>
                          </a:solidFill>
                          <a:latin typeface="微軟正黑體" panose="020B0604030504040204" pitchFamily="34" charset="-120"/>
                          <a:ea typeface="微軟正黑體" panose="020B0604030504040204" pitchFamily="34" charset="-120"/>
                        </a:rPr>
                        <a:t>2</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lumMod val="20000"/>
                        <a:lumOff val="80000"/>
                      </a:schemeClr>
                    </a:solidFill>
                  </a:tcPr>
                </a:tc>
                <a:tc>
                  <a:txBody>
                    <a:bodyPr/>
                    <a:lstStyle/>
                    <a:p>
                      <a:pPr lvl="0">
                        <a:lnSpc>
                          <a:spcPct val="150000"/>
                        </a:lnSpc>
                        <a:buNone/>
                      </a:pPr>
                      <a:r>
                        <a:rPr lang="zh-TW" sz="1400" u="none" strike="noStrike" noProof="0" dirty="0">
                          <a:solidFill>
                            <a:srgbClr val="FF0000"/>
                          </a:solidFill>
                          <a:latin typeface="微軟正黑體" panose="020B0604030504040204" pitchFamily="34" charset="-120"/>
                          <a:ea typeface="微軟正黑體" panose="020B0604030504040204" pitchFamily="34" charset="-120"/>
                        </a:rPr>
                        <a:t>回流的熱冷媒</a:t>
                      </a:r>
                      <a:r>
                        <a:rPr lang="zh-TW" sz="1400" u="none" strike="noStrike" noProof="0" dirty="0">
                          <a:solidFill>
                            <a:srgbClr val="000000"/>
                          </a:solidFill>
                          <a:latin typeface="微軟正黑體" panose="020B0604030504040204" pitchFamily="34" charset="-120"/>
                          <a:ea typeface="微軟正黑體" panose="020B0604030504040204" pitchFamily="34" charset="-120"/>
                        </a:rPr>
                        <a:t>會先經過碼頭作業區的蒸發器，可以將這區域降溫，再回流到放在戶外的蒸發器來讓冷媒升溫。</a:t>
                      </a:r>
                      <a:endParaRPr lang="zh-TW" sz="1400" dirty="0">
                        <a:latin typeface="微軟正黑體" panose="020B0604030504040204" pitchFamily="34" charset="-120"/>
                        <a:ea typeface="微軟正黑體" panose="020B0604030504040204" pitchFamily="34" charset="-12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66019152"/>
                  </a:ext>
                </a:extLst>
              </a:tr>
              <a:tr h="1287013">
                <a:tc>
                  <a:txBody>
                    <a:bodyPr/>
                    <a:lstStyle/>
                    <a:p>
                      <a:pPr algn="ctr">
                        <a:lnSpc>
                          <a:spcPct val="150000"/>
                        </a:lnSpc>
                      </a:pPr>
                      <a:r>
                        <a:rPr lang="zh-TW" altLang="en-US" sz="1400" b="1">
                          <a:latin typeface="微軟正黑體" panose="020B0604030504040204" pitchFamily="34" charset="-120"/>
                          <a:ea typeface="微軟正黑體" panose="020B0604030504040204" pitchFamily="34" charset="-120"/>
                        </a:rPr>
                        <a:t>效益</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lvl="0">
                        <a:lnSpc>
                          <a:spcPct val="150000"/>
                        </a:lnSpc>
                        <a:buNone/>
                      </a:pPr>
                      <a:r>
                        <a:rPr lang="zh-TW" sz="1400" u="none" strike="noStrike" noProof="0" dirty="0">
                          <a:solidFill>
                            <a:srgbClr val="000000"/>
                          </a:solidFill>
                          <a:latin typeface="微軟正黑體" panose="020B0604030504040204" pitchFamily="34" charset="-120"/>
                          <a:ea typeface="微軟正黑體" panose="020B0604030504040204" pitchFamily="34" charset="-120"/>
                        </a:rPr>
                        <a:t>整個過程是屬於密閉循環，不需使用水來將冷凍庫內的蒸發器來除霜，大幅度減少冷凍庫內的水蒸氣的生成，也減少冷凍庫內的溫度上升，減少負載。</a:t>
                      </a:r>
                      <a:endParaRPr lang="en-US" altLang="zh-TW" sz="1400" u="none" strike="noStrike" noProof="0" dirty="0">
                        <a:solidFill>
                          <a:srgbClr val="000000"/>
                        </a:solidFill>
                        <a:latin typeface="微軟正黑體" panose="020B0604030504040204" pitchFamily="34" charset="-120"/>
                        <a:ea typeface="微軟正黑體" panose="020B0604030504040204" pitchFamily="34" charset="-120"/>
                      </a:endParaRPr>
                    </a:p>
                    <a:p>
                      <a:pPr lvl="0">
                        <a:lnSpc>
                          <a:spcPct val="150000"/>
                        </a:lnSpc>
                        <a:buNone/>
                      </a:pPr>
                      <a:r>
                        <a:rPr lang="zh-TW" altLang="en-US" sz="1400" u="none" strike="noStrike" noProof="0" dirty="0">
                          <a:solidFill>
                            <a:srgbClr val="000000"/>
                          </a:solidFill>
                          <a:latin typeface="微軟正黑體" panose="020B0604030504040204" pitchFamily="34" charset="-120"/>
                          <a:ea typeface="微軟正黑體" panose="020B0604030504040204" pitchFamily="34" charset="-120"/>
                        </a:rPr>
                        <a:t>年節電量</a:t>
                      </a:r>
                      <a:r>
                        <a:rPr lang="en-US" altLang="zh-TW" sz="1400" u="none" strike="noStrike" noProof="0" dirty="0">
                          <a:solidFill>
                            <a:srgbClr val="000000"/>
                          </a:solidFill>
                          <a:latin typeface="微軟正黑體" panose="020B0604030504040204" pitchFamily="34" charset="-120"/>
                          <a:ea typeface="微軟正黑體" panose="020B0604030504040204" pitchFamily="34" charset="-120"/>
                        </a:rPr>
                        <a:t>:</a:t>
                      </a:r>
                      <a:r>
                        <a:rPr lang="zh-TW" altLang="en-US" sz="1400" u="none" strike="noStrike" noProof="0" dirty="0">
                          <a:solidFill>
                            <a:srgbClr val="000000"/>
                          </a:solidFill>
                          <a:latin typeface="微軟正黑體" panose="020B0604030504040204" pitchFamily="34" charset="-120"/>
                          <a:ea typeface="微軟正黑體" panose="020B0604030504040204" pitchFamily="34" charset="-120"/>
                        </a:rPr>
                        <a:t> </a:t>
                      </a:r>
                      <a:r>
                        <a:rPr lang="en-US" altLang="zh-TW" sz="1400" b="1" u="none" strike="noStrike" noProof="0" dirty="0">
                          <a:solidFill>
                            <a:srgbClr val="FF0000"/>
                          </a:solidFill>
                          <a:latin typeface="微軟正黑體" panose="020B0604030504040204" pitchFamily="34" charset="-120"/>
                          <a:ea typeface="微軟正黑體" panose="020B0604030504040204" pitchFamily="34" charset="-120"/>
                        </a:rPr>
                        <a:t>3,330 </a:t>
                      </a:r>
                      <a:r>
                        <a:rPr lang="zh-TW" altLang="en-US" sz="1400" b="1" u="none" strike="noStrike" noProof="0" dirty="0">
                          <a:solidFill>
                            <a:srgbClr val="FF0000"/>
                          </a:solidFill>
                          <a:latin typeface="微軟正黑體" panose="020B0604030504040204" pitchFamily="34" charset="-120"/>
                          <a:ea typeface="微軟正黑體" panose="020B0604030504040204" pitchFamily="34" charset="-120"/>
                        </a:rPr>
                        <a:t>度</a:t>
                      </a:r>
                      <a:r>
                        <a:rPr lang="en-US" altLang="zh-TW" sz="1400" b="1" u="none" strike="noStrike" noProof="0" dirty="0">
                          <a:solidFill>
                            <a:srgbClr val="FF0000"/>
                          </a:solidFill>
                          <a:latin typeface="微軟正黑體" panose="020B0604030504040204" pitchFamily="34" charset="-120"/>
                          <a:ea typeface="微軟正黑體" panose="020B0604030504040204" pitchFamily="34" charset="-120"/>
                        </a:rPr>
                        <a:t>/</a:t>
                      </a:r>
                      <a:r>
                        <a:rPr lang="zh-TW" altLang="en-US" sz="1400" b="1" u="none" strike="noStrike" noProof="0" dirty="0">
                          <a:solidFill>
                            <a:srgbClr val="FF0000"/>
                          </a:solidFill>
                          <a:latin typeface="微軟正黑體" panose="020B0604030504040204" pitchFamily="34" charset="-120"/>
                          <a:ea typeface="微軟正黑體" panose="020B0604030504040204" pitchFamily="34" charset="-120"/>
                        </a:rPr>
                        <a:t>年</a:t>
                      </a:r>
                      <a:endParaRPr lang="en-US" altLang="zh-TW" sz="1400" b="1" u="none" strike="noStrike" noProof="0" dirty="0">
                        <a:solidFill>
                          <a:srgbClr val="FF0000"/>
                        </a:solidFill>
                        <a:latin typeface="微軟正黑體" panose="020B0604030504040204" pitchFamily="34" charset="-120"/>
                        <a:ea typeface="微軟正黑體" panose="020B0604030504040204" pitchFamily="34" charset="-120"/>
                      </a:endParaRPr>
                    </a:p>
                    <a:p>
                      <a:pPr lvl="0">
                        <a:lnSpc>
                          <a:spcPct val="150000"/>
                        </a:lnSpc>
                        <a:buNone/>
                      </a:pPr>
                      <a:r>
                        <a:rPr lang="zh-TW" altLang="en-US" sz="1400" dirty="0">
                          <a:latin typeface="微軟正黑體" panose="020B0604030504040204" pitchFamily="34" charset="-120"/>
                          <a:ea typeface="微軟正黑體" panose="020B0604030504040204" pitchFamily="34" charset="-120"/>
                        </a:rPr>
                        <a:t>年減碳量</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 </a:t>
                      </a:r>
                      <a:r>
                        <a:rPr lang="en-US" altLang="zh-TW" sz="1400" b="1" dirty="0">
                          <a:solidFill>
                            <a:srgbClr val="FF0000"/>
                          </a:solidFill>
                          <a:latin typeface="微軟正黑體" panose="020B0604030504040204" pitchFamily="34" charset="-120"/>
                          <a:ea typeface="微軟正黑體" panose="020B0604030504040204" pitchFamily="34" charset="-120"/>
                        </a:rPr>
                        <a:t>1</a:t>
                      </a:r>
                      <a:r>
                        <a:rPr lang="zh-TW" altLang="en-US" sz="1400" b="1" dirty="0">
                          <a:solidFill>
                            <a:srgbClr val="FF0000"/>
                          </a:solidFill>
                          <a:latin typeface="微軟正黑體" panose="020B0604030504040204" pitchFamily="34" charset="-120"/>
                          <a:ea typeface="微軟正黑體" panose="020B0604030504040204" pitchFamily="34" charset="-120"/>
                        </a:rPr>
                        <a:t>.</a:t>
                      </a:r>
                      <a:r>
                        <a:rPr lang="en-US" altLang="zh-TW" sz="1400" b="1" dirty="0">
                          <a:solidFill>
                            <a:srgbClr val="FF0000"/>
                          </a:solidFill>
                          <a:latin typeface="微軟正黑體" panose="020B0604030504040204" pitchFamily="34" charset="-120"/>
                          <a:ea typeface="微軟正黑體" panose="020B0604030504040204" pitchFamily="34" charset="-120"/>
                        </a:rPr>
                        <a:t>6</a:t>
                      </a:r>
                      <a:r>
                        <a:rPr lang="zh-TW" altLang="en-US" sz="1400" b="1" dirty="0">
                          <a:solidFill>
                            <a:srgbClr val="FF0000"/>
                          </a:solidFill>
                          <a:latin typeface="微軟正黑體" panose="020B0604030504040204" pitchFamily="34" charset="-120"/>
                          <a:ea typeface="微軟正黑體" panose="020B0604030504040204" pitchFamily="34" charset="-120"/>
                        </a:rPr>
                        <a:t>8 tCO</a:t>
                      </a:r>
                      <a:r>
                        <a:rPr lang="zh-TW" altLang="en-US" sz="1100" b="1" dirty="0">
                          <a:solidFill>
                            <a:srgbClr val="FF0000"/>
                          </a:solidFill>
                          <a:latin typeface="微軟正黑體" panose="020B0604030504040204" pitchFamily="34" charset="-120"/>
                          <a:ea typeface="微軟正黑體" panose="020B0604030504040204" pitchFamily="34" charset="-120"/>
                        </a:rPr>
                        <a:t>2</a:t>
                      </a:r>
                      <a:r>
                        <a:rPr lang="zh-TW" altLang="en-US" sz="1400" b="1" dirty="0">
                          <a:solidFill>
                            <a:srgbClr val="FF0000"/>
                          </a:solidFill>
                          <a:latin typeface="微軟正黑體" panose="020B0604030504040204" pitchFamily="34" charset="-120"/>
                          <a:ea typeface="微軟正黑體" panose="020B0604030504040204" pitchFamily="34" charset="-120"/>
                        </a:rPr>
                        <a:t>e/年</a:t>
                      </a:r>
                      <a:endParaRPr lang="zh-TW" sz="1400" dirty="0">
                        <a:solidFill>
                          <a:srgbClr val="FF0000"/>
                        </a:solidFill>
                        <a:latin typeface="微軟正黑體" panose="020B0604030504040204" pitchFamily="34" charset="-120"/>
                        <a:ea typeface="微軟正黑體" panose="020B0604030504040204" pitchFamily="34" charset="-12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93593626"/>
                  </a:ext>
                </a:extLst>
              </a:tr>
            </a:tbl>
          </a:graphicData>
        </a:graphic>
      </p:graphicFrame>
      <p:sp>
        <p:nvSpPr>
          <p:cNvPr id="11" name="矩形 10">
            <a:extLst>
              <a:ext uri="{FF2B5EF4-FFF2-40B4-BE49-F238E27FC236}">
                <a16:creationId xmlns:a16="http://schemas.microsoft.com/office/drawing/2014/main" id="{18D0C757-E7AC-5744-21F8-28E4574FDFE2}"/>
              </a:ext>
            </a:extLst>
          </p:cNvPr>
          <p:cNvSpPr/>
          <p:nvPr/>
        </p:nvSpPr>
        <p:spPr>
          <a:xfrm>
            <a:off x="198285" y="129560"/>
            <a:ext cx="3884617" cy="400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a:lnSpc>
                <a:spcPct val="115000"/>
              </a:lnSpc>
            </a:pPr>
            <a:r>
              <a:rPr lang="en-US" altLang="zh-TW" sz="2000" b="1" dirty="0">
                <a:latin typeface="微软雅黑" panose="020B0503020204020204" pitchFamily="34" charset="-122"/>
                <a:ea typeface="微软雅黑" panose="020B0503020204020204" pitchFamily="34" charset="-122"/>
              </a:rPr>
              <a:t>04.</a:t>
            </a:r>
            <a:r>
              <a:rPr lang="zh-TW" altLang="en-US" sz="2000" b="1" dirty="0">
                <a:latin typeface="微软雅黑" panose="020B0503020204020204" pitchFamily="34" charset="-122"/>
                <a:ea typeface="微软雅黑" panose="020B0503020204020204" pitchFamily="34" charset="-122"/>
              </a:rPr>
              <a:t>節能減碳績效說明</a:t>
            </a:r>
            <a:endParaRPr lang="zh-TW" altLang="zh-TW"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3005518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98630213-420D-F950-AA7E-5EB81CD9E7C3}"/>
              </a:ext>
            </a:extLst>
          </p:cNvPr>
          <p:cNvGrpSpPr/>
          <p:nvPr/>
        </p:nvGrpSpPr>
        <p:grpSpPr>
          <a:xfrm>
            <a:off x="17899" y="996120"/>
            <a:ext cx="10569783" cy="5170010"/>
            <a:chOff x="1096824" y="3928945"/>
            <a:chExt cx="8749014" cy="4279172"/>
          </a:xfrm>
        </p:grpSpPr>
        <p:sp>
          <p:nvSpPr>
            <p:cNvPr id="6" name="AutoShape 10">
              <a:extLst>
                <a:ext uri="{FF2B5EF4-FFF2-40B4-BE49-F238E27FC236}">
                  <a16:creationId xmlns:a16="http://schemas.microsoft.com/office/drawing/2014/main" id="{E6481D4C-3C55-5F56-631D-3CEB9007135B}"/>
                </a:ext>
              </a:extLst>
            </p:cNvPr>
            <p:cNvSpPr>
              <a:spLocks noChangeArrowheads="1"/>
            </p:cNvSpPr>
            <p:nvPr/>
          </p:nvSpPr>
          <p:spPr bwMode="auto">
            <a:xfrm rot="16200000">
              <a:off x="4829796" y="2835876"/>
              <a:ext cx="1268412" cy="6721128"/>
            </a:xfrm>
            <a:prstGeom prst="downArrow">
              <a:avLst>
                <a:gd name="adj1" fmla="val 49074"/>
                <a:gd name="adj2" fmla="val 44803"/>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lIns="82810" tIns="41405" rIns="82810" bIns="41405"/>
            <a:lstStyle/>
            <a:p>
              <a:endParaRPr lang="zh-CN" altLang="en-US" sz="1900" dirty="0">
                <a:solidFill>
                  <a:schemeClr val="bg1"/>
                </a:solidFill>
                <a:latin typeface="微软雅黑" panose="020B0503020204020204" pitchFamily="34" charset="-122"/>
                <a:ea typeface="微软雅黑" panose="020B0503020204020204" pitchFamily="34" charset="-122"/>
              </a:endParaRPr>
            </a:p>
          </p:txBody>
        </p:sp>
        <p:grpSp>
          <p:nvGrpSpPr>
            <p:cNvPr id="7" name="组合 31">
              <a:extLst>
                <a:ext uri="{FF2B5EF4-FFF2-40B4-BE49-F238E27FC236}">
                  <a16:creationId xmlns:a16="http://schemas.microsoft.com/office/drawing/2014/main" id="{BCB8FF2F-9894-B2A2-2213-749034A1C83C}"/>
                </a:ext>
              </a:extLst>
            </p:cNvPr>
            <p:cNvGrpSpPr>
              <a:grpSpLocks/>
            </p:cNvGrpSpPr>
            <p:nvPr/>
          </p:nvGrpSpPr>
          <p:grpSpPr bwMode="auto">
            <a:xfrm>
              <a:off x="4478338" y="5530484"/>
              <a:ext cx="1541462" cy="1395412"/>
              <a:chOff x="1214414" y="2786058"/>
              <a:chExt cx="1935848" cy="1751017"/>
            </a:xfrm>
          </p:grpSpPr>
          <p:grpSp>
            <p:nvGrpSpPr>
              <p:cNvPr id="31" name="Group 6">
                <a:extLst>
                  <a:ext uri="{FF2B5EF4-FFF2-40B4-BE49-F238E27FC236}">
                    <a16:creationId xmlns:a16="http://schemas.microsoft.com/office/drawing/2014/main" id="{7DC44E1A-1AC5-BA3A-5052-8C1FFF370462}"/>
                  </a:ext>
                </a:extLst>
              </p:cNvPr>
              <p:cNvGrpSpPr>
                <a:grpSpLocks/>
              </p:cNvGrpSpPr>
              <p:nvPr/>
            </p:nvGrpSpPr>
            <p:grpSpPr bwMode="auto">
              <a:xfrm>
                <a:off x="1295400" y="2786058"/>
                <a:ext cx="1753450" cy="1751017"/>
                <a:chOff x="1823" y="2371"/>
                <a:chExt cx="1801" cy="1801"/>
              </a:xfrm>
            </p:grpSpPr>
            <p:sp>
              <p:nvSpPr>
                <p:cNvPr id="33" name="Oval 7">
                  <a:extLst>
                    <a:ext uri="{FF2B5EF4-FFF2-40B4-BE49-F238E27FC236}">
                      <a16:creationId xmlns:a16="http://schemas.microsoft.com/office/drawing/2014/main" id="{E7B7E3B7-B7FC-6B7D-634E-AD09D8D704C8}"/>
                    </a:ext>
                  </a:extLst>
                </p:cNvPr>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4" name="Oval 8">
                  <a:extLst>
                    <a:ext uri="{FF2B5EF4-FFF2-40B4-BE49-F238E27FC236}">
                      <a16:creationId xmlns:a16="http://schemas.microsoft.com/office/drawing/2014/main" id="{52E21B93-6F90-3C21-AB7A-5E0B24C32D0B}"/>
                    </a:ext>
                  </a:extLst>
                </p:cNvPr>
                <p:cNvSpPr>
                  <a:spLocks noChangeArrowheads="1"/>
                </p:cNvSpPr>
                <p:nvPr/>
              </p:nvSpPr>
              <p:spPr bwMode="auto">
                <a:xfrm>
                  <a:off x="1945" y="2493"/>
                  <a:ext cx="1556" cy="1556"/>
                </a:xfrm>
                <a:prstGeom prst="ellipse">
                  <a:avLst/>
                </a:prstGeom>
                <a:solidFill>
                  <a:srgbClr val="ED7D31"/>
                </a:solidFill>
                <a:ln w="38100">
                  <a:solidFill>
                    <a:srgbClr val="FFFFFF"/>
                  </a:solidFill>
                  <a:round/>
                  <a:headEnd/>
                  <a:tailEnd/>
                </a:ln>
              </p:spPr>
              <p:txBody>
                <a:bodyPr/>
                <a:lstStyle/>
                <a:p>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32" name="Text Box 9">
                <a:extLst>
                  <a:ext uri="{FF2B5EF4-FFF2-40B4-BE49-F238E27FC236}">
                    <a16:creationId xmlns:a16="http://schemas.microsoft.com/office/drawing/2014/main" id="{93EAE5BF-D538-3EEA-BFC2-514AE6FA947D}"/>
                  </a:ext>
                </a:extLst>
              </p:cNvPr>
              <p:cNvSpPr txBox="1">
                <a:spLocks noChangeArrowheads="1"/>
              </p:cNvSpPr>
              <p:nvPr/>
            </p:nvSpPr>
            <p:spPr bwMode="auto">
              <a:xfrm>
                <a:off x="1214414" y="3362645"/>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rPr>
                  <a:t>111</a:t>
                </a:r>
                <a:r>
                  <a:rPr lang="zh-TW" altLang="en-US" sz="2800" b="1" dirty="0">
                    <a:solidFill>
                      <a:schemeClr val="bg1"/>
                    </a:solidFill>
                    <a:latin typeface="微软雅黑" panose="020B0503020204020204" pitchFamily="34" charset="-122"/>
                    <a:ea typeface="微软雅黑" panose="020B0503020204020204" pitchFamily="34" charset="-122"/>
                  </a:rPr>
                  <a:t>年</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pSp>
          <p:nvGrpSpPr>
            <p:cNvPr id="8" name="组合 36">
              <a:extLst>
                <a:ext uri="{FF2B5EF4-FFF2-40B4-BE49-F238E27FC236}">
                  <a16:creationId xmlns:a16="http://schemas.microsoft.com/office/drawing/2014/main" id="{3DC8BDB8-2DE1-525B-4DB7-F12990243878}"/>
                </a:ext>
              </a:extLst>
            </p:cNvPr>
            <p:cNvGrpSpPr>
              <a:grpSpLocks/>
            </p:cNvGrpSpPr>
            <p:nvPr/>
          </p:nvGrpSpPr>
          <p:grpSpPr bwMode="auto">
            <a:xfrm>
              <a:off x="6272212" y="5530484"/>
              <a:ext cx="1541461" cy="1395412"/>
              <a:chOff x="1214413" y="2786058"/>
              <a:chExt cx="1935847" cy="1751017"/>
            </a:xfrm>
          </p:grpSpPr>
          <p:grpSp>
            <p:nvGrpSpPr>
              <p:cNvPr id="27" name="Group 6">
                <a:extLst>
                  <a:ext uri="{FF2B5EF4-FFF2-40B4-BE49-F238E27FC236}">
                    <a16:creationId xmlns:a16="http://schemas.microsoft.com/office/drawing/2014/main" id="{1559C8D8-BCA0-A3B0-C88F-4D2774EECADD}"/>
                  </a:ext>
                </a:extLst>
              </p:cNvPr>
              <p:cNvGrpSpPr>
                <a:grpSpLocks/>
              </p:cNvGrpSpPr>
              <p:nvPr/>
            </p:nvGrpSpPr>
            <p:grpSpPr bwMode="auto">
              <a:xfrm>
                <a:off x="1295400" y="2786058"/>
                <a:ext cx="1753450" cy="1751017"/>
                <a:chOff x="1823" y="2371"/>
                <a:chExt cx="1801" cy="1801"/>
              </a:xfrm>
            </p:grpSpPr>
            <p:sp>
              <p:nvSpPr>
                <p:cNvPr id="29" name="Oval 7">
                  <a:extLst>
                    <a:ext uri="{FF2B5EF4-FFF2-40B4-BE49-F238E27FC236}">
                      <a16:creationId xmlns:a16="http://schemas.microsoft.com/office/drawing/2014/main" id="{3926B183-DD64-337E-4094-DBA59B78DAA3}"/>
                    </a:ext>
                  </a:extLst>
                </p:cNvPr>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0" name="Oval 8">
                  <a:extLst>
                    <a:ext uri="{FF2B5EF4-FFF2-40B4-BE49-F238E27FC236}">
                      <a16:creationId xmlns:a16="http://schemas.microsoft.com/office/drawing/2014/main" id="{BE268627-C47B-4175-F650-BA0DF342A5B9}"/>
                    </a:ext>
                  </a:extLst>
                </p:cNvPr>
                <p:cNvSpPr>
                  <a:spLocks noChangeArrowheads="1"/>
                </p:cNvSpPr>
                <p:nvPr/>
              </p:nvSpPr>
              <p:spPr bwMode="auto">
                <a:xfrm>
                  <a:off x="1945" y="2493"/>
                  <a:ext cx="1556" cy="1556"/>
                </a:xfrm>
                <a:prstGeom prst="ellipse">
                  <a:avLst/>
                </a:prstGeom>
                <a:solidFill>
                  <a:srgbClr val="002060"/>
                </a:solidFill>
                <a:ln w="38100">
                  <a:solidFill>
                    <a:srgbClr val="FFFFFF"/>
                  </a:solidFill>
                  <a:round/>
                  <a:headEnd/>
                  <a:tailEnd/>
                </a:ln>
              </p:spPr>
              <p:txBody>
                <a:bodyPr/>
                <a:lstStyle/>
                <a:p>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28" name="Text Box 9">
                <a:extLst>
                  <a:ext uri="{FF2B5EF4-FFF2-40B4-BE49-F238E27FC236}">
                    <a16:creationId xmlns:a16="http://schemas.microsoft.com/office/drawing/2014/main" id="{3510C590-3FA3-2BEA-C4E9-33D8BC04F16D}"/>
                  </a:ext>
                </a:extLst>
              </p:cNvPr>
              <p:cNvSpPr txBox="1">
                <a:spLocks noChangeArrowheads="1"/>
              </p:cNvSpPr>
              <p:nvPr/>
            </p:nvSpPr>
            <p:spPr bwMode="auto">
              <a:xfrm>
                <a:off x="1214413" y="3362645"/>
                <a:ext cx="1935847"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2800" b="1" dirty="0">
                    <a:latin typeface="微软雅黑" panose="020B0503020204020204" pitchFamily="34" charset="-122"/>
                    <a:ea typeface="微软雅黑" panose="020B0503020204020204" pitchFamily="34" charset="-122"/>
                  </a:rPr>
                  <a:t>112</a:t>
                </a:r>
                <a:r>
                  <a:rPr lang="zh-TW" altLang="en-US" sz="2800" b="1" dirty="0">
                    <a:latin typeface="微软雅黑" panose="020B0503020204020204" pitchFamily="34" charset="-122"/>
                    <a:ea typeface="微软雅黑" panose="020B0503020204020204" pitchFamily="34" charset="-122"/>
                  </a:rPr>
                  <a:t>年</a:t>
                </a:r>
                <a:endParaRPr lang="zh-CN" altLang="en-US" sz="2800" b="1" dirty="0">
                  <a:latin typeface="微软雅黑" panose="020B0503020204020204" pitchFamily="34" charset="-122"/>
                  <a:ea typeface="微软雅黑" panose="020B0503020204020204" pitchFamily="34" charset="-122"/>
                </a:endParaRPr>
              </a:p>
            </p:txBody>
          </p:sp>
        </p:grpSp>
        <p:grpSp>
          <p:nvGrpSpPr>
            <p:cNvPr id="10" name="组合 40">
              <a:extLst>
                <a:ext uri="{FF2B5EF4-FFF2-40B4-BE49-F238E27FC236}">
                  <a16:creationId xmlns:a16="http://schemas.microsoft.com/office/drawing/2014/main" id="{028A4DBC-F3CF-4418-3DAE-7BD274A1166A}"/>
                </a:ext>
              </a:extLst>
            </p:cNvPr>
            <p:cNvGrpSpPr>
              <a:grpSpLocks/>
            </p:cNvGrpSpPr>
            <p:nvPr/>
          </p:nvGrpSpPr>
          <p:grpSpPr bwMode="auto">
            <a:xfrm>
              <a:off x="2678113" y="5530484"/>
              <a:ext cx="1541462" cy="1395412"/>
              <a:chOff x="1214414" y="2786058"/>
              <a:chExt cx="1935848" cy="1751017"/>
            </a:xfrm>
          </p:grpSpPr>
          <p:grpSp>
            <p:nvGrpSpPr>
              <p:cNvPr id="19" name="Group 6">
                <a:extLst>
                  <a:ext uri="{FF2B5EF4-FFF2-40B4-BE49-F238E27FC236}">
                    <a16:creationId xmlns:a16="http://schemas.microsoft.com/office/drawing/2014/main" id="{9AEB2386-4D8F-84B7-51C2-EA3A1968A9F9}"/>
                  </a:ext>
                </a:extLst>
              </p:cNvPr>
              <p:cNvGrpSpPr>
                <a:grpSpLocks/>
              </p:cNvGrpSpPr>
              <p:nvPr/>
            </p:nvGrpSpPr>
            <p:grpSpPr bwMode="auto">
              <a:xfrm>
                <a:off x="1295400" y="2786058"/>
                <a:ext cx="1753450" cy="1751017"/>
                <a:chOff x="1823" y="2371"/>
                <a:chExt cx="1801" cy="1801"/>
              </a:xfrm>
            </p:grpSpPr>
            <p:sp>
              <p:nvSpPr>
                <p:cNvPr id="21" name="Oval 7">
                  <a:extLst>
                    <a:ext uri="{FF2B5EF4-FFF2-40B4-BE49-F238E27FC236}">
                      <a16:creationId xmlns:a16="http://schemas.microsoft.com/office/drawing/2014/main" id="{F54A3C12-3B84-4257-C4B4-3C3031B24269}"/>
                    </a:ext>
                  </a:extLst>
                </p:cNvPr>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22" name="Oval 8">
                  <a:extLst>
                    <a:ext uri="{FF2B5EF4-FFF2-40B4-BE49-F238E27FC236}">
                      <a16:creationId xmlns:a16="http://schemas.microsoft.com/office/drawing/2014/main" id="{FB3E0CFD-2C71-0163-73F5-0BC0A23E95D4}"/>
                    </a:ext>
                  </a:extLst>
                </p:cNvPr>
                <p:cNvSpPr>
                  <a:spLocks noChangeArrowheads="1"/>
                </p:cNvSpPr>
                <p:nvPr/>
              </p:nvSpPr>
              <p:spPr bwMode="auto">
                <a:xfrm>
                  <a:off x="1946" y="2493"/>
                  <a:ext cx="1556" cy="1556"/>
                </a:xfrm>
                <a:prstGeom prst="ellipse">
                  <a:avLst/>
                </a:prstGeom>
                <a:solidFill>
                  <a:srgbClr val="00B050"/>
                </a:solidFill>
                <a:ln w="38100">
                  <a:solidFill>
                    <a:srgbClr val="FFFFFF"/>
                  </a:solidFill>
                  <a:round/>
                  <a:headEnd/>
                  <a:tailEnd/>
                </a:ln>
              </p:spPr>
              <p:txBody>
                <a:bodyPr/>
                <a:lstStyle/>
                <a:p>
                  <a:endParaRPr lang="zh-CN" altLang="en-US" sz="1400">
                    <a:solidFill>
                      <a:schemeClr val="bg1"/>
                    </a:solidFill>
                    <a:latin typeface="微软雅黑" panose="020B0503020204020204" pitchFamily="34" charset="-122"/>
                    <a:ea typeface="微软雅黑" panose="020B0503020204020204" pitchFamily="34" charset="-122"/>
                  </a:endParaRPr>
                </a:p>
              </p:txBody>
            </p:sp>
          </p:grpSp>
          <p:sp>
            <p:nvSpPr>
              <p:cNvPr id="20" name="Text Box 9">
                <a:extLst>
                  <a:ext uri="{FF2B5EF4-FFF2-40B4-BE49-F238E27FC236}">
                    <a16:creationId xmlns:a16="http://schemas.microsoft.com/office/drawing/2014/main" id="{03E4E6F6-4338-540C-EB14-FB6E9FB4191A}"/>
                  </a:ext>
                </a:extLst>
              </p:cNvPr>
              <p:cNvSpPr txBox="1">
                <a:spLocks noChangeArrowheads="1"/>
              </p:cNvSpPr>
              <p:nvPr/>
            </p:nvSpPr>
            <p:spPr bwMode="auto">
              <a:xfrm>
                <a:off x="1214414" y="3362645"/>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rPr>
                  <a:t>110</a:t>
                </a:r>
                <a:r>
                  <a:rPr lang="zh-TW" altLang="en-US" sz="2800" b="1" dirty="0">
                    <a:solidFill>
                      <a:schemeClr val="bg1"/>
                    </a:solidFill>
                    <a:latin typeface="微软雅黑" panose="020B0503020204020204" pitchFamily="34" charset="-122"/>
                    <a:ea typeface="微软雅黑" panose="020B0503020204020204" pitchFamily="34" charset="-122"/>
                  </a:rPr>
                  <a:t>年</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11" name="矩形标注 51">
              <a:extLst>
                <a:ext uri="{FF2B5EF4-FFF2-40B4-BE49-F238E27FC236}">
                  <a16:creationId xmlns:a16="http://schemas.microsoft.com/office/drawing/2014/main" id="{5D39F941-2E80-AC38-9D05-830820947646}"/>
                </a:ext>
              </a:extLst>
            </p:cNvPr>
            <p:cNvSpPr/>
            <p:nvPr/>
          </p:nvSpPr>
          <p:spPr>
            <a:xfrm>
              <a:off x="4779963" y="7178309"/>
              <a:ext cx="1336675" cy="41275"/>
            </a:xfrm>
            <a:prstGeom prst="wedgeRectCallout">
              <a:avLst>
                <a:gd name="adj1" fmla="val -17526"/>
                <a:gd name="adj2" fmla="val -509465"/>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82810" tIns="41405" rIns="82810" bIns="41405" anchor="ctr"/>
            <a:lstStyle/>
            <a:p>
              <a:pPr algn="ctr" fontAlgn="auto"/>
              <a:endParaRPr lang="zh-CN" altLang="en-US" noProof="1">
                <a:solidFill>
                  <a:schemeClr val="tx1">
                    <a:lumMod val="85000"/>
                    <a:lumOff val="15000"/>
                  </a:schemeClr>
                </a:solidFill>
              </a:endParaRPr>
            </a:p>
          </p:txBody>
        </p:sp>
        <p:sp>
          <p:nvSpPr>
            <p:cNvPr id="12" name="矩形标注 52">
              <a:extLst>
                <a:ext uri="{FF2B5EF4-FFF2-40B4-BE49-F238E27FC236}">
                  <a16:creationId xmlns:a16="http://schemas.microsoft.com/office/drawing/2014/main" id="{E80D2544-AFB2-E19C-0DC0-F6B1BEA241AC}"/>
                </a:ext>
              </a:extLst>
            </p:cNvPr>
            <p:cNvSpPr/>
            <p:nvPr/>
          </p:nvSpPr>
          <p:spPr>
            <a:xfrm>
              <a:off x="2954338" y="5216159"/>
              <a:ext cx="1435100" cy="57150"/>
            </a:xfrm>
            <a:prstGeom prst="wedgeRectCallout">
              <a:avLst>
                <a:gd name="adj1" fmla="val -23398"/>
                <a:gd name="adj2" fmla="val 40329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82810" tIns="41405" rIns="82810" bIns="41405" anchor="ctr"/>
            <a:lstStyle/>
            <a:p>
              <a:pPr algn="ctr" fontAlgn="auto"/>
              <a:endParaRPr lang="zh-CN" altLang="en-US" noProof="1">
                <a:solidFill>
                  <a:schemeClr val="tx1">
                    <a:lumMod val="85000"/>
                    <a:lumOff val="15000"/>
                  </a:schemeClr>
                </a:solidFill>
              </a:endParaRPr>
            </a:p>
          </p:txBody>
        </p:sp>
        <p:sp>
          <p:nvSpPr>
            <p:cNvPr id="13" name="Rectangle 28">
              <a:extLst>
                <a:ext uri="{FF2B5EF4-FFF2-40B4-BE49-F238E27FC236}">
                  <a16:creationId xmlns:a16="http://schemas.microsoft.com/office/drawing/2014/main" id="{B9748760-D283-9EFF-B7EA-4340A29B6E3E}"/>
                </a:ext>
              </a:extLst>
            </p:cNvPr>
            <p:cNvSpPr>
              <a:spLocks noChangeArrowheads="1"/>
            </p:cNvSpPr>
            <p:nvPr/>
          </p:nvSpPr>
          <p:spPr bwMode="auto">
            <a:xfrm>
              <a:off x="3332517" y="7259296"/>
              <a:ext cx="5213063" cy="948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810" tIns="41405" rIns="82810" bIns="41405">
              <a:spAutoFit/>
            </a:bodyPr>
            <a:lstStyle/>
            <a:p>
              <a:pPr marL="285750" indent="-285750">
                <a:lnSpc>
                  <a:spcPct val="150000"/>
                </a:lnSpc>
                <a:buFont typeface="Arial" panose="020B0604020202020204" pitchFamily="34" charset="0"/>
                <a:buChar char="•"/>
              </a:pPr>
              <a:r>
                <a:rPr lang="zh-TW" altLang="zh-TW" sz="1600" b="1" dirty="0">
                  <a:solidFill>
                    <a:srgbClr val="ED7D31"/>
                  </a:solidFill>
                  <a:latin typeface="微軟正黑體" panose="020B0604030504040204" pitchFamily="34" charset="-120"/>
                  <a:ea typeface="微軟正黑體" panose="020B0604030504040204" pitchFamily="34" charset="-120"/>
                </a:rPr>
                <a:t>邊界範疇：平置倉等區+原有冷凍倉，共7684.6平方公尺。</a:t>
              </a:r>
              <a:endParaRPr lang="en-US" altLang="zh-TW" sz="1600" b="1" dirty="0">
                <a:solidFill>
                  <a:srgbClr val="ED7D31"/>
                </a:solidFill>
                <a:latin typeface="微軟正黑體" panose="020B0604030504040204" pitchFamily="34" charset="-120"/>
                <a:ea typeface="微軟正黑體" panose="020B0604030504040204" pitchFamily="34" charset="-120"/>
              </a:endParaRPr>
            </a:p>
            <a:p>
              <a:pPr marL="285750" indent="-285750">
                <a:lnSpc>
                  <a:spcPct val="150000"/>
                </a:lnSpc>
                <a:buFont typeface="Arial" panose="020B0604020202020204" pitchFamily="34" charset="0"/>
                <a:buChar char="•"/>
              </a:pPr>
              <a:r>
                <a:rPr lang="zh-TW" altLang="zh-TW" sz="1600" b="1" dirty="0">
                  <a:solidFill>
                    <a:srgbClr val="ED7D31"/>
                  </a:solidFill>
                  <a:latin typeface="微軟正黑體" panose="020B0604030504040204" pitchFamily="34" charset="-120"/>
                  <a:ea typeface="微軟正黑體" panose="020B0604030504040204" pitchFamily="34" charset="-120"/>
                </a:rPr>
                <a:t>年用電量：</a:t>
              </a:r>
              <a:r>
                <a:rPr lang="en-US" altLang="zh-TW" sz="1600" b="1" dirty="0">
                  <a:solidFill>
                    <a:srgbClr val="ED7D31"/>
                  </a:solidFill>
                  <a:latin typeface="微軟正黑體" panose="020B0604030504040204" pitchFamily="34" charset="-120"/>
                  <a:ea typeface="微軟正黑體" panose="020B0604030504040204" pitchFamily="34" charset="-120"/>
                </a:rPr>
                <a:t>4,416,602</a:t>
              </a:r>
              <a:r>
                <a:rPr lang="zh-TW" altLang="zh-TW" sz="1600" b="1" dirty="0">
                  <a:solidFill>
                    <a:srgbClr val="ED7D31"/>
                  </a:solidFill>
                  <a:latin typeface="微軟正黑體" panose="020B0604030504040204" pitchFamily="34" charset="-120"/>
                  <a:ea typeface="微軟正黑體" panose="020B0604030504040204" pitchFamily="34" charset="-120"/>
                </a:rPr>
                <a:t>　度/年</a:t>
              </a:r>
              <a:r>
                <a:rPr lang="zh-TW" altLang="en-US" sz="1600" b="1" dirty="0">
                  <a:solidFill>
                    <a:srgbClr val="ED7D31"/>
                  </a:solidFill>
                  <a:latin typeface="微軟正黑體" panose="020B0604030504040204" pitchFamily="34" charset="-120"/>
                  <a:ea typeface="微軟正黑體" panose="020B0604030504040204" pitchFamily="34" charset="-120"/>
                </a:rPr>
                <a:t>。</a:t>
              </a:r>
              <a:endParaRPr lang="en-US" altLang="zh-TW" sz="1600" b="1" dirty="0">
                <a:solidFill>
                  <a:srgbClr val="ED7D31"/>
                </a:solidFill>
                <a:latin typeface="微軟正黑體" panose="020B0604030504040204" pitchFamily="34" charset="-120"/>
                <a:ea typeface="微軟正黑體" panose="020B0604030504040204" pitchFamily="34" charset="-120"/>
              </a:endParaRPr>
            </a:p>
            <a:p>
              <a:pPr marL="285750" indent="-285750">
                <a:lnSpc>
                  <a:spcPct val="150000"/>
                </a:lnSpc>
                <a:buFont typeface="Arial" panose="020B0604020202020204" pitchFamily="34" charset="0"/>
                <a:buChar char="•"/>
              </a:pPr>
              <a:r>
                <a:rPr lang="zh-TW" altLang="zh-TW" sz="1600" b="1" dirty="0">
                  <a:solidFill>
                    <a:srgbClr val="ED7D31"/>
                  </a:solidFill>
                  <a:latin typeface="微軟正黑體" panose="020B0604030504040204" pitchFamily="34" charset="-120"/>
                  <a:ea typeface="微軟正黑體" panose="020B0604030504040204" pitchFamily="34" charset="-120"/>
                </a:rPr>
                <a:t>EUI：</a:t>
              </a:r>
              <a:r>
                <a:rPr lang="en-US" altLang="zh-TW" sz="1600" b="1" dirty="0">
                  <a:solidFill>
                    <a:srgbClr val="ED7D31"/>
                  </a:solidFill>
                  <a:latin typeface="微軟正黑體" panose="020B0604030504040204" pitchFamily="34" charset="-120"/>
                  <a:ea typeface="微軟正黑體" panose="020B0604030504040204" pitchFamily="34" charset="-120"/>
                </a:rPr>
                <a:t>574.734  </a:t>
              </a:r>
              <a:r>
                <a:rPr lang="zh-TW" altLang="en-US" sz="1600" b="1" dirty="0">
                  <a:solidFill>
                    <a:srgbClr val="ED7D31"/>
                  </a:solidFill>
                  <a:latin typeface="微軟正黑體" panose="020B0604030504040204" pitchFamily="34" charset="-120"/>
                  <a:ea typeface="微軟正黑體" panose="020B0604030504040204" pitchFamily="34" charset="-120"/>
                </a:rPr>
                <a:t>度</a:t>
              </a:r>
              <a:r>
                <a:rPr lang="en-US" altLang="zh-TW" sz="1600" b="1" dirty="0">
                  <a:solidFill>
                    <a:srgbClr val="ED7D31"/>
                  </a:solidFill>
                  <a:latin typeface="微軟正黑體" panose="020B0604030504040204" pitchFamily="34" charset="-120"/>
                  <a:ea typeface="微軟正黑體" panose="020B0604030504040204" pitchFamily="34" charset="-120"/>
                </a:rPr>
                <a:t>/</a:t>
              </a:r>
              <a:r>
                <a:rPr lang="zh-TW" altLang="en-US" sz="1600" b="1" dirty="0">
                  <a:solidFill>
                    <a:srgbClr val="ED7D31"/>
                  </a:solidFill>
                  <a:latin typeface="微軟正黑體" panose="020B0604030504040204" pitchFamily="34" charset="-120"/>
                  <a:ea typeface="微軟正黑體" panose="020B0604030504040204" pitchFamily="34" charset="-120"/>
                </a:rPr>
                <a:t>平方公尺。</a:t>
              </a:r>
              <a:endParaRPr lang="zh-TW" altLang="zh-TW" sz="1600" b="1" dirty="0">
                <a:solidFill>
                  <a:srgbClr val="ED7D31"/>
                </a:solidFill>
                <a:latin typeface="微軟正黑體" panose="020B0604030504040204" pitchFamily="34" charset="-120"/>
                <a:ea typeface="微軟正黑體" panose="020B0604030504040204" pitchFamily="34" charset="-120"/>
              </a:endParaRPr>
            </a:p>
          </p:txBody>
        </p:sp>
        <p:sp>
          <p:nvSpPr>
            <p:cNvPr id="14" name="Rectangle 28">
              <a:extLst>
                <a:ext uri="{FF2B5EF4-FFF2-40B4-BE49-F238E27FC236}">
                  <a16:creationId xmlns:a16="http://schemas.microsoft.com/office/drawing/2014/main" id="{8E1421CB-8BB4-8723-420A-7DA398922127}"/>
                </a:ext>
              </a:extLst>
            </p:cNvPr>
            <p:cNvSpPr>
              <a:spLocks noChangeArrowheads="1"/>
            </p:cNvSpPr>
            <p:nvPr/>
          </p:nvSpPr>
          <p:spPr bwMode="auto">
            <a:xfrm>
              <a:off x="1096824" y="3938941"/>
              <a:ext cx="3153036" cy="12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810" tIns="41405" rIns="82810" bIns="41405">
              <a:spAutoFit/>
            </a:bodyPr>
            <a:lstStyle/>
            <a:p>
              <a:pPr marL="285750" lvl="0" indent="-285750" rtl="0">
                <a:lnSpc>
                  <a:spcPct val="150000"/>
                </a:lnSpc>
                <a:buFont typeface="Arial" panose="020B0604020202020204" pitchFamily="34" charset="0"/>
                <a:buChar char="•"/>
              </a:pPr>
              <a:r>
                <a:rPr lang="zh-TW" altLang="en-US" sz="1600" b="1" dirty="0">
                  <a:solidFill>
                    <a:schemeClr val="accent3">
                      <a:lumMod val="75000"/>
                    </a:schemeClr>
                  </a:solidFill>
                  <a:latin typeface="微軟正黑體" panose="020B0604030504040204" pitchFamily="34" charset="-120"/>
                  <a:ea typeface="微軟正黑體" panose="020B0604030504040204" pitchFamily="34" charset="-120"/>
                </a:rPr>
                <a:t>邊界範疇：平置倉等區+原有冷凍倉，共7684.6平方公尺。</a:t>
              </a:r>
              <a:endParaRPr lang="en-US" altLang="zh-TW" sz="1600" b="1" dirty="0">
                <a:solidFill>
                  <a:schemeClr val="accent3">
                    <a:lumMod val="75000"/>
                  </a:schemeClr>
                </a:solidFill>
                <a:latin typeface="微軟正黑體" panose="020B0604030504040204" pitchFamily="34" charset="-120"/>
                <a:ea typeface="微軟正黑體" panose="020B0604030504040204" pitchFamily="34" charset="-120"/>
              </a:endParaRPr>
            </a:p>
            <a:p>
              <a:pPr marL="285750" lvl="0" indent="-285750" rtl="0">
                <a:lnSpc>
                  <a:spcPct val="150000"/>
                </a:lnSpc>
                <a:buFont typeface="Arial" panose="020B0604020202020204" pitchFamily="34" charset="0"/>
                <a:buChar char="•"/>
              </a:pPr>
              <a:r>
                <a:rPr lang="zh-TW" altLang="en-US" sz="1600" b="1" dirty="0">
                  <a:solidFill>
                    <a:schemeClr val="accent3">
                      <a:lumMod val="75000"/>
                    </a:schemeClr>
                  </a:solidFill>
                  <a:latin typeface="微軟正黑體" panose="020B0604030504040204" pitchFamily="34" charset="-120"/>
                  <a:ea typeface="微軟正黑體" panose="020B0604030504040204" pitchFamily="34" charset="-120"/>
                </a:rPr>
                <a:t>年用電量：4,411,454 度/年。</a:t>
              </a:r>
              <a:endParaRPr lang="en-US" altLang="zh-TW" sz="1600" b="1" dirty="0">
                <a:solidFill>
                  <a:schemeClr val="accent3">
                    <a:lumMod val="75000"/>
                  </a:schemeClr>
                </a:solidFill>
                <a:latin typeface="微軟正黑體" panose="020B0604030504040204" pitchFamily="34" charset="-120"/>
                <a:ea typeface="微軟正黑體" panose="020B0604030504040204" pitchFamily="34" charset="-120"/>
              </a:endParaRPr>
            </a:p>
            <a:p>
              <a:pPr marL="285750" lvl="0" indent="-285750" rtl="0">
                <a:lnSpc>
                  <a:spcPct val="150000"/>
                </a:lnSpc>
                <a:buFont typeface="Arial" panose="020B0604020202020204" pitchFamily="34" charset="0"/>
                <a:buChar char="•"/>
              </a:pPr>
              <a:r>
                <a:rPr lang="zh-TW" altLang="en-US" sz="1600" b="1" dirty="0">
                  <a:solidFill>
                    <a:schemeClr val="accent3">
                      <a:lumMod val="75000"/>
                    </a:schemeClr>
                  </a:solidFill>
                  <a:latin typeface="微軟正黑體" panose="020B0604030504040204" pitchFamily="34" charset="-120"/>
                  <a:ea typeface="微軟正黑體" panose="020B0604030504040204" pitchFamily="34" charset="-120"/>
                </a:rPr>
                <a:t>EUI：</a:t>
              </a:r>
              <a:r>
                <a:rPr lang="en-US" altLang="zh-TW" sz="1600" b="1" dirty="0">
                  <a:solidFill>
                    <a:schemeClr val="accent3">
                      <a:lumMod val="75000"/>
                    </a:schemeClr>
                  </a:solidFill>
                  <a:latin typeface="微軟正黑體" panose="020B0604030504040204" pitchFamily="34" charset="-120"/>
                  <a:ea typeface="微軟正黑體" panose="020B0604030504040204" pitchFamily="34" charset="-120"/>
                </a:rPr>
                <a:t>574.064 度/</a:t>
              </a:r>
              <a:r>
                <a:rPr lang="en-US" altLang="zh-TW" sz="1600" b="1" dirty="0" err="1">
                  <a:solidFill>
                    <a:schemeClr val="accent3">
                      <a:lumMod val="75000"/>
                    </a:schemeClr>
                  </a:solidFill>
                  <a:latin typeface="微軟正黑體" panose="020B0604030504040204" pitchFamily="34" charset="-120"/>
                  <a:ea typeface="微軟正黑體" panose="020B0604030504040204" pitchFamily="34" charset="-120"/>
                </a:rPr>
                <a:t>平方公尺</a:t>
              </a:r>
              <a:r>
                <a:rPr lang="zh-TW" altLang="en-US" sz="1600" b="1" dirty="0">
                  <a:solidFill>
                    <a:schemeClr val="accent3">
                      <a:lumMod val="75000"/>
                    </a:schemeClr>
                  </a:solidFill>
                  <a:latin typeface="微軟正黑體" panose="020B0604030504040204" pitchFamily="34" charset="-120"/>
                  <a:ea typeface="微軟正黑體" panose="020B0604030504040204" pitchFamily="34" charset="-120"/>
                </a:rPr>
                <a:t> 。</a:t>
              </a:r>
              <a:endParaRPr lang="zh-TW" altLang="zh-TW" sz="1600" b="1" dirty="0">
                <a:solidFill>
                  <a:schemeClr val="accent3">
                    <a:lumMod val="75000"/>
                  </a:schemeClr>
                </a:solidFill>
                <a:latin typeface="微軟正黑體" panose="020B0604030504040204" pitchFamily="34" charset="-120"/>
                <a:ea typeface="微軟正黑體" panose="020B0604030504040204" pitchFamily="34" charset="-120"/>
              </a:endParaRPr>
            </a:p>
          </p:txBody>
        </p:sp>
        <p:sp>
          <p:nvSpPr>
            <p:cNvPr id="15" name="矩形标注 55">
              <a:extLst>
                <a:ext uri="{FF2B5EF4-FFF2-40B4-BE49-F238E27FC236}">
                  <a16:creationId xmlns:a16="http://schemas.microsoft.com/office/drawing/2014/main" id="{EB381385-4EB3-1ABB-7747-78AD35D3BD39}"/>
                </a:ext>
              </a:extLst>
            </p:cNvPr>
            <p:cNvSpPr/>
            <p:nvPr/>
          </p:nvSpPr>
          <p:spPr>
            <a:xfrm>
              <a:off x="6500813" y="5216159"/>
              <a:ext cx="1435100" cy="57150"/>
            </a:xfrm>
            <a:prstGeom prst="wedgeRectCallout">
              <a:avLst>
                <a:gd name="adj1" fmla="val -23398"/>
                <a:gd name="adj2" fmla="val 403291"/>
              </a:avLst>
            </a:prstGeom>
            <a:solidFill>
              <a:srgbClr val="438CB1"/>
            </a:solidFill>
            <a:ln>
              <a:noFill/>
            </a:ln>
          </p:spPr>
          <p:style>
            <a:lnRef idx="2">
              <a:schemeClr val="accent1">
                <a:shade val="50000"/>
              </a:schemeClr>
            </a:lnRef>
            <a:fillRef idx="1">
              <a:schemeClr val="accent1"/>
            </a:fillRef>
            <a:effectRef idx="0">
              <a:schemeClr val="accent1"/>
            </a:effectRef>
            <a:fontRef idx="minor">
              <a:schemeClr val="lt1"/>
            </a:fontRef>
          </p:style>
          <p:txBody>
            <a:bodyPr lIns="82810" tIns="41405" rIns="82810" bIns="41405" anchor="ctr"/>
            <a:lstStyle/>
            <a:p>
              <a:pPr algn="ctr" fontAlgn="auto"/>
              <a:endParaRPr lang="zh-CN" altLang="en-US" noProof="1">
                <a:solidFill>
                  <a:schemeClr val="tx1">
                    <a:lumMod val="85000"/>
                    <a:lumOff val="15000"/>
                  </a:schemeClr>
                </a:solidFill>
              </a:endParaRPr>
            </a:p>
          </p:txBody>
        </p:sp>
        <p:sp>
          <p:nvSpPr>
            <p:cNvPr id="16" name="Rectangle 28">
              <a:extLst>
                <a:ext uri="{FF2B5EF4-FFF2-40B4-BE49-F238E27FC236}">
                  <a16:creationId xmlns:a16="http://schemas.microsoft.com/office/drawing/2014/main" id="{DC89C367-E7A0-3082-1760-E6F8FF07D879}"/>
                </a:ext>
              </a:extLst>
            </p:cNvPr>
            <p:cNvSpPr>
              <a:spLocks noChangeArrowheads="1"/>
            </p:cNvSpPr>
            <p:nvPr/>
          </p:nvSpPr>
          <p:spPr bwMode="auto">
            <a:xfrm>
              <a:off x="6094555" y="3928945"/>
              <a:ext cx="3751283" cy="1288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810" tIns="41405" rIns="82810" bIns="41405">
              <a:spAutoFit/>
            </a:bodyPr>
            <a:lstStyle/>
            <a:p>
              <a:pPr marL="285750" lvl="0" indent="-285750">
                <a:lnSpc>
                  <a:spcPct val="150000"/>
                </a:lnSpc>
                <a:buFont typeface="Arial" panose="020B0604020202020204" pitchFamily="34" charset="0"/>
                <a:buChar char="•"/>
              </a:pPr>
              <a:r>
                <a:rPr lang="zh-TW" altLang="zh-TW" sz="1600" b="1" dirty="0">
                  <a:solidFill>
                    <a:srgbClr val="002060"/>
                  </a:solidFill>
                  <a:latin typeface="微軟正黑體" panose="020B0604030504040204" pitchFamily="34" charset="-120"/>
                  <a:ea typeface="微軟正黑體" panose="020B0604030504040204" pitchFamily="34" charset="-120"/>
                </a:rPr>
                <a:t>邊界範疇：</a:t>
              </a:r>
              <a:r>
                <a:rPr lang="zh-TW" altLang="en-US" sz="1600" b="1" dirty="0">
                  <a:solidFill>
                    <a:srgbClr val="002060"/>
                  </a:solidFill>
                  <a:latin typeface="微軟正黑體" panose="020B0604030504040204" pitchFamily="34" charset="-120"/>
                  <a:ea typeface="微軟正黑體" panose="020B0604030504040204" pitchFamily="34" charset="-120"/>
                </a:rPr>
                <a:t>自動倉+</a:t>
              </a:r>
              <a:r>
                <a:rPr lang="zh-TW" altLang="zh-TW" sz="1600" b="1" dirty="0">
                  <a:solidFill>
                    <a:srgbClr val="002060"/>
                  </a:solidFill>
                  <a:latin typeface="微軟正黑體" panose="020B0604030504040204" pitchFamily="34" charset="-120"/>
                  <a:ea typeface="微軟正黑體" panose="020B0604030504040204" pitchFamily="34" charset="-120"/>
                </a:rPr>
                <a:t>平置倉等區</a:t>
              </a:r>
              <a:r>
                <a:rPr lang="en-US" altLang="zh-TW" sz="1600" b="1" dirty="0">
                  <a:solidFill>
                    <a:srgbClr val="002060"/>
                  </a:solidFill>
                  <a:latin typeface="微軟正黑體" panose="020B0604030504040204" pitchFamily="34" charset="-120"/>
                  <a:ea typeface="微軟正黑體" panose="020B0604030504040204" pitchFamily="34" charset="-120"/>
                </a:rPr>
                <a:t>+</a:t>
              </a:r>
              <a:r>
                <a:rPr lang="zh-TW" altLang="zh-TW" sz="1600" b="1" dirty="0">
                  <a:solidFill>
                    <a:srgbClr val="002060"/>
                  </a:solidFill>
                  <a:latin typeface="微軟正黑體" panose="020B0604030504040204" pitchFamily="34" charset="-120"/>
                  <a:ea typeface="微軟正黑體" panose="020B0604030504040204" pitchFamily="34" charset="-120"/>
                </a:rPr>
                <a:t>原有冷凍倉，共</a:t>
              </a:r>
              <a:r>
                <a:rPr lang="zh-TW" altLang="en-US" sz="1600" b="1" dirty="0">
                  <a:solidFill>
                    <a:srgbClr val="002060"/>
                  </a:solidFill>
                  <a:latin typeface="微軟正黑體" panose="020B0604030504040204" pitchFamily="34" charset="-120"/>
                  <a:ea typeface="微軟正黑體" panose="020B0604030504040204" pitchFamily="34" charset="-120"/>
                </a:rPr>
                <a:t>8899.37</a:t>
              </a:r>
              <a:r>
                <a:rPr lang="zh-TW" altLang="zh-TW" sz="1600" b="1" dirty="0">
                  <a:solidFill>
                    <a:srgbClr val="002060"/>
                  </a:solidFill>
                  <a:latin typeface="微軟正黑體" panose="020B0604030504040204" pitchFamily="34" charset="-120"/>
                  <a:ea typeface="微軟正黑體" panose="020B0604030504040204" pitchFamily="34" charset="-120"/>
                </a:rPr>
                <a:t>平方公尺。</a:t>
              </a:r>
              <a:endParaRPr lang="en-US" altLang="zh-TW" sz="1600" b="1" dirty="0">
                <a:solidFill>
                  <a:srgbClr val="002060"/>
                </a:solidFill>
                <a:latin typeface="微軟正黑體" panose="020B0604030504040204" pitchFamily="34" charset="-120"/>
                <a:ea typeface="微軟正黑體" panose="020B0604030504040204" pitchFamily="34" charset="-120"/>
              </a:endParaRPr>
            </a:p>
            <a:p>
              <a:pPr marL="285750" lvl="0" indent="-285750">
                <a:lnSpc>
                  <a:spcPct val="150000"/>
                </a:lnSpc>
                <a:buFont typeface="Arial" panose="020B0604020202020204" pitchFamily="34" charset="0"/>
                <a:buChar char="•"/>
              </a:pPr>
              <a:r>
                <a:rPr lang="zh-TW" altLang="zh-TW" sz="1600" b="1" dirty="0">
                  <a:solidFill>
                    <a:srgbClr val="002060"/>
                  </a:solidFill>
                  <a:latin typeface="微軟正黑體" panose="020B0604030504040204" pitchFamily="34" charset="-120"/>
                  <a:ea typeface="微軟正黑體" panose="020B0604030504040204" pitchFamily="34" charset="-120"/>
                </a:rPr>
                <a:t>年用電量：</a:t>
              </a:r>
              <a:r>
                <a:rPr lang="zh-TW" altLang="en-US" sz="1600" b="1" dirty="0">
                  <a:solidFill>
                    <a:srgbClr val="002060"/>
                  </a:solidFill>
                  <a:latin typeface="微軟正黑體" panose="020B0604030504040204" pitchFamily="34" charset="-120"/>
                  <a:ea typeface="微軟正黑體" panose="020B0604030504040204" pitchFamily="34" charset="-120"/>
                </a:rPr>
                <a:t>3</a:t>
              </a:r>
              <a:r>
                <a:rPr lang="en-US" altLang="zh-TW" sz="1600" b="1" dirty="0">
                  <a:solidFill>
                    <a:srgbClr val="002060"/>
                  </a:solidFill>
                  <a:latin typeface="微軟正黑體" panose="020B0604030504040204" pitchFamily="34" charset="-120"/>
                  <a:ea typeface="微軟正黑體" panose="020B0604030504040204" pitchFamily="34" charset="-120"/>
                </a:rPr>
                <a:t>,718,820</a:t>
              </a:r>
              <a:r>
                <a:rPr lang="zh-TW" altLang="zh-TW" sz="1600" b="1" dirty="0">
                  <a:solidFill>
                    <a:srgbClr val="002060"/>
                  </a:solidFill>
                  <a:latin typeface="微軟正黑體" panose="020B0604030504040204" pitchFamily="34" charset="-120"/>
                  <a:ea typeface="微軟正黑體" panose="020B0604030504040204" pitchFamily="34" charset="-120"/>
                </a:rPr>
                <a:t>　度</a:t>
              </a:r>
              <a:r>
                <a:rPr lang="en-US" altLang="zh-TW" sz="1600" b="1" dirty="0">
                  <a:solidFill>
                    <a:srgbClr val="002060"/>
                  </a:solidFill>
                  <a:latin typeface="微軟正黑體" panose="020B0604030504040204" pitchFamily="34" charset="-120"/>
                  <a:ea typeface="微軟正黑體" panose="020B0604030504040204" pitchFamily="34" charset="-120"/>
                </a:rPr>
                <a:t>/</a:t>
              </a:r>
              <a:r>
                <a:rPr lang="zh-TW" altLang="zh-TW" sz="1600" b="1" dirty="0">
                  <a:solidFill>
                    <a:srgbClr val="002060"/>
                  </a:solidFill>
                  <a:latin typeface="微軟正黑體" panose="020B0604030504040204" pitchFamily="34" charset="-120"/>
                  <a:ea typeface="微軟正黑體" panose="020B0604030504040204" pitchFamily="34" charset="-120"/>
                </a:rPr>
                <a:t>年</a:t>
              </a:r>
              <a:r>
                <a:rPr lang="zh-TW" altLang="en-US" sz="1600" b="1" dirty="0">
                  <a:solidFill>
                    <a:srgbClr val="002060"/>
                  </a:solidFill>
                  <a:latin typeface="微軟正黑體" panose="020B0604030504040204" pitchFamily="34" charset="-120"/>
                  <a:ea typeface="微軟正黑體" panose="020B0604030504040204" pitchFamily="34" charset="-120"/>
                </a:rPr>
                <a:t>。</a:t>
              </a:r>
              <a:endParaRPr lang="en-US" altLang="zh-TW" sz="1600" b="1" dirty="0">
                <a:solidFill>
                  <a:srgbClr val="002060"/>
                </a:solidFill>
                <a:latin typeface="微軟正黑體" panose="020B0604030504040204" pitchFamily="34" charset="-120"/>
                <a:ea typeface="微軟正黑體" panose="020B0604030504040204" pitchFamily="34" charset="-120"/>
              </a:endParaRPr>
            </a:p>
            <a:p>
              <a:pPr marL="285750" lvl="0" indent="-285750">
                <a:lnSpc>
                  <a:spcPct val="150000"/>
                </a:lnSpc>
                <a:buFont typeface="Arial" panose="020B0604020202020204" pitchFamily="34" charset="0"/>
                <a:buChar char="•"/>
              </a:pPr>
              <a:r>
                <a:rPr lang="en-US" altLang="zh-TW" b="1" dirty="0">
                  <a:solidFill>
                    <a:srgbClr val="FF0000"/>
                  </a:solidFill>
                  <a:latin typeface="微軟正黑體" panose="020B0604030504040204" pitchFamily="34" charset="-120"/>
                  <a:ea typeface="微軟正黑體" panose="020B0604030504040204" pitchFamily="34" charset="-120"/>
                </a:rPr>
                <a:t>EUI</a:t>
              </a:r>
              <a:r>
                <a:rPr lang="zh-TW" altLang="zh-TW" b="1" dirty="0">
                  <a:solidFill>
                    <a:srgbClr val="FF0000"/>
                  </a:solidFill>
                  <a:latin typeface="微軟正黑體" panose="020B0604030504040204" pitchFamily="34" charset="-120"/>
                  <a:ea typeface="微軟正黑體" panose="020B0604030504040204" pitchFamily="34" charset="-120"/>
                </a:rPr>
                <a:t>：</a:t>
              </a:r>
              <a:r>
                <a:rPr lang="en-US" altLang="zh-TW" b="1" dirty="0">
                  <a:solidFill>
                    <a:srgbClr val="FF0000"/>
                  </a:solidFill>
                  <a:latin typeface="微軟正黑體" panose="020B0604030504040204" pitchFamily="34" charset="-120"/>
                  <a:ea typeface="微軟正黑體" panose="020B0604030504040204" pitchFamily="34" charset="-120"/>
                </a:rPr>
                <a:t>417.875 </a:t>
              </a:r>
              <a:r>
                <a:rPr lang="zh-TW" altLang="zh-TW" b="1" dirty="0">
                  <a:solidFill>
                    <a:srgbClr val="FF0000"/>
                  </a:solidFill>
                  <a:latin typeface="微軟正黑體" panose="020B0604030504040204" pitchFamily="34" charset="-120"/>
                  <a:ea typeface="微軟正黑體" panose="020B0604030504040204" pitchFamily="34" charset="-120"/>
                </a:rPr>
                <a:t>度</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zh-TW" b="1" dirty="0">
                  <a:solidFill>
                    <a:srgbClr val="FF0000"/>
                  </a:solidFill>
                  <a:latin typeface="微軟正黑體" panose="020B0604030504040204" pitchFamily="34" charset="-120"/>
                  <a:ea typeface="微軟正黑體" panose="020B0604030504040204" pitchFamily="34" charset="-120"/>
                </a:rPr>
                <a:t>平方公尺</a:t>
              </a:r>
              <a:r>
                <a:rPr lang="zh-TW" altLang="en-US" b="1" dirty="0">
                  <a:solidFill>
                    <a:srgbClr val="FF0000"/>
                  </a:solidFill>
                  <a:latin typeface="微軟正黑體" panose="020B0604030504040204" pitchFamily="34" charset="-120"/>
                  <a:ea typeface="微軟正黑體" panose="020B0604030504040204" pitchFamily="34" charset="-120"/>
                </a:rPr>
                <a:t>。</a:t>
              </a:r>
              <a:endParaRPr lang="zh-TW" altLang="zh-TW" b="1" dirty="0">
                <a:solidFill>
                  <a:srgbClr val="FF0000"/>
                </a:solidFill>
                <a:latin typeface="微軟正黑體" panose="020B0604030504040204" pitchFamily="34" charset="-120"/>
                <a:ea typeface="微軟正黑體" panose="020B0604030504040204" pitchFamily="34" charset="-120"/>
              </a:endParaRPr>
            </a:p>
          </p:txBody>
        </p:sp>
      </p:grpSp>
      <p:sp>
        <p:nvSpPr>
          <p:cNvPr id="4" name="文字方塊 3">
            <a:extLst>
              <a:ext uri="{FF2B5EF4-FFF2-40B4-BE49-F238E27FC236}">
                <a16:creationId xmlns:a16="http://schemas.microsoft.com/office/drawing/2014/main" id="{051734AE-F11D-3E2C-AE49-6E5833B92EF8}"/>
              </a:ext>
            </a:extLst>
          </p:cNvPr>
          <p:cNvSpPr txBox="1"/>
          <p:nvPr/>
        </p:nvSpPr>
        <p:spPr>
          <a:xfrm>
            <a:off x="9378532" y="2124164"/>
            <a:ext cx="24143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2400" b="1" i="1" dirty="0">
                <a:solidFill>
                  <a:srgbClr val="FF0000"/>
                </a:solidFill>
                <a:latin typeface="微軟正黑體" panose="020B0604030504040204" pitchFamily="34" charset="-120"/>
                <a:ea typeface="微軟正黑體" panose="020B0604030504040204" pitchFamily="34" charset="-120"/>
                <a:cs typeface="Calibri"/>
              </a:rPr>
              <a:t>下降27.3%</a:t>
            </a:r>
          </a:p>
        </p:txBody>
      </p:sp>
      <p:sp>
        <p:nvSpPr>
          <p:cNvPr id="2" name="投影片編號版面配置區 1">
            <a:extLst>
              <a:ext uri="{FF2B5EF4-FFF2-40B4-BE49-F238E27FC236}">
                <a16:creationId xmlns:a16="http://schemas.microsoft.com/office/drawing/2014/main" id="{3B117D7C-D6D3-2AFC-698A-522D63E3C93A}"/>
              </a:ext>
            </a:extLst>
          </p:cNvPr>
          <p:cNvSpPr>
            <a:spLocks noGrp="1"/>
          </p:cNvSpPr>
          <p:nvPr>
            <p:ph type="sldNum" sz="quarter" idx="4"/>
          </p:nvPr>
        </p:nvSpPr>
        <p:spPr>
          <a:xfrm>
            <a:off x="9214104" y="6348476"/>
            <a:ext cx="2743200" cy="365125"/>
          </a:xfrm>
          <a:prstGeom prst="rect">
            <a:avLst/>
          </a:prstGeom>
        </p:spPr>
        <p:txBody>
          <a:bodyPr/>
          <a:lstStyle>
            <a:defPPr>
              <a:defRPr lang="zh-CN"/>
            </a:defPPr>
            <a:lvl1pPr marL="0" algn="r" defTabSz="914400" rtl="0" eaLnBrk="1" latinLnBrk="0" hangingPunct="1">
              <a:defRPr sz="18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05296-3ABF-435C-8036-E71F96C96A01}" type="slidenum">
              <a:rPr lang="zh-CN" altLang="en-US" smtClean="0"/>
              <a:pPr/>
              <a:t>22</a:t>
            </a:fld>
            <a:endParaRPr lang="zh-CN" altLang="en-US" dirty="0"/>
          </a:p>
        </p:txBody>
      </p:sp>
      <p:sp>
        <p:nvSpPr>
          <p:cNvPr id="9" name="文字方塊 8">
            <a:extLst>
              <a:ext uri="{FF2B5EF4-FFF2-40B4-BE49-F238E27FC236}">
                <a16:creationId xmlns:a16="http://schemas.microsoft.com/office/drawing/2014/main" id="{8160EF75-6BB3-155F-4414-41BB88CE46CD}"/>
              </a:ext>
            </a:extLst>
          </p:cNvPr>
          <p:cNvSpPr txBox="1"/>
          <p:nvPr/>
        </p:nvSpPr>
        <p:spPr>
          <a:xfrm>
            <a:off x="9378532" y="2819007"/>
            <a:ext cx="2635536" cy="2031325"/>
          </a:xfrm>
          <a:prstGeom prst="rect">
            <a:avLst/>
          </a:prstGeom>
          <a:noFill/>
        </p:spPr>
        <p:txBody>
          <a:bodyPr wrap="square">
            <a:spAutoFit/>
          </a:bodyPr>
          <a:lstStyle/>
          <a:p>
            <a:r>
              <a:rPr lang="zh-TW" altLang="en-US" sz="1800" dirty="0"/>
              <a:t>為了維持食品安全，食品必須保持再負</a:t>
            </a:r>
            <a:r>
              <a:rPr lang="en-US" altLang="zh-TW" sz="1800" dirty="0"/>
              <a:t>18</a:t>
            </a:r>
            <a:r>
              <a:rPr lang="zh-TW" altLang="en-US" sz="1800" dirty="0"/>
              <a:t>度以下的環境，因此需要消耗大量的電能來讓冷凍主機運轉，製造冷能來維持冷凍庫的溫度。如何提高能源效率是課題。</a:t>
            </a:r>
            <a:endParaRPr lang="en-US" altLang="zh-TW" sz="1800" dirty="0"/>
          </a:p>
        </p:txBody>
      </p:sp>
      <p:sp>
        <p:nvSpPr>
          <p:cNvPr id="3" name="矩形 2">
            <a:extLst>
              <a:ext uri="{FF2B5EF4-FFF2-40B4-BE49-F238E27FC236}">
                <a16:creationId xmlns:a16="http://schemas.microsoft.com/office/drawing/2014/main" id="{C191DD9C-733F-8471-AC94-CB4F61078D4D}"/>
              </a:ext>
            </a:extLst>
          </p:cNvPr>
          <p:cNvSpPr/>
          <p:nvPr/>
        </p:nvSpPr>
        <p:spPr>
          <a:xfrm>
            <a:off x="198285" y="129560"/>
            <a:ext cx="3884617" cy="400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a:lnSpc>
                <a:spcPct val="115000"/>
              </a:lnSpc>
            </a:pPr>
            <a:r>
              <a:rPr lang="en-US" altLang="zh-TW" sz="2000" b="1" dirty="0">
                <a:latin typeface="微软雅黑" panose="020B0503020204020204" pitchFamily="34" charset="-122"/>
                <a:ea typeface="微软雅黑" panose="020B0503020204020204" pitchFamily="34" charset="-122"/>
              </a:rPr>
              <a:t>04.</a:t>
            </a:r>
            <a:r>
              <a:rPr lang="zh-TW" altLang="en-US" sz="2000" b="1" dirty="0">
                <a:latin typeface="微软雅黑" panose="020B0503020204020204" pitchFamily="34" charset="-122"/>
                <a:ea typeface="微软雅黑" panose="020B0503020204020204" pitchFamily="34" charset="-122"/>
              </a:rPr>
              <a:t>節能減碳績效說明</a:t>
            </a:r>
            <a:endParaRPr lang="zh-TW" altLang="zh-TW"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3999621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34CCD78-3652-D9A5-87A0-3D8E7C4738AD}"/>
              </a:ext>
            </a:extLst>
          </p:cNvPr>
          <p:cNvSpPr/>
          <p:nvPr/>
        </p:nvSpPr>
        <p:spPr>
          <a:xfrm>
            <a:off x="634222" y="954132"/>
            <a:ext cx="4572000" cy="6714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TW" altLang="en-US" sz="2400" b="1" dirty="0">
                <a:latin typeface="微软雅黑" panose="020B0503020204020204" pitchFamily="34" charset="-122"/>
                <a:ea typeface="微软雅黑" panose="020B0503020204020204" pitchFamily="34" charset="-122"/>
              </a:rPr>
              <a:t>優化</a:t>
            </a:r>
            <a:r>
              <a:rPr lang="en-US" altLang="zh-TW" sz="2400" b="1" dirty="0">
                <a:latin typeface="微软雅黑" panose="020B0503020204020204" pitchFamily="34" charset="-122"/>
                <a:ea typeface="微软雅黑" panose="020B0503020204020204" pitchFamily="34" charset="-122"/>
              </a:rPr>
              <a:t>EMS</a:t>
            </a:r>
            <a:r>
              <a:rPr lang="zh-TW" altLang="en-US" sz="2400" b="1" dirty="0">
                <a:latin typeface="微软雅黑" panose="020B0503020204020204" pitchFamily="34" charset="-122"/>
                <a:ea typeface="微软雅黑" panose="020B0503020204020204" pitchFamily="34" charset="-122"/>
              </a:rPr>
              <a:t>能源監控系統</a:t>
            </a:r>
            <a:endParaRPr lang="en-US" altLang="zh-TW" sz="2400" b="1" dirty="0">
              <a:latin typeface="微软雅黑" panose="020B0503020204020204" pitchFamily="34" charset="-122"/>
              <a:ea typeface="微软雅黑" panose="020B0503020204020204" pitchFamily="34" charset="-122"/>
            </a:endParaRPr>
          </a:p>
        </p:txBody>
      </p:sp>
      <p:pic>
        <p:nvPicPr>
          <p:cNvPr id="2" name="內容版面配置區 13">
            <a:extLst>
              <a:ext uri="{FF2B5EF4-FFF2-40B4-BE49-F238E27FC236}">
                <a16:creationId xmlns:a16="http://schemas.microsoft.com/office/drawing/2014/main" id="{04B7DF7C-3E8B-524C-15E2-00813F89147C}"/>
              </a:ext>
            </a:extLst>
          </p:cNvPr>
          <p:cNvPicPr>
            <a:picLocks noChangeAspect="1"/>
          </p:cNvPicPr>
          <p:nvPr/>
        </p:nvPicPr>
        <p:blipFill rotWithShape="1">
          <a:blip r:embed="rId3">
            <a:extLst>
              <a:ext uri="{28A0092B-C50C-407E-A947-70E740481C1C}">
                <a14:useLocalDpi xmlns:a14="http://schemas.microsoft.com/office/drawing/2010/main" val="0"/>
              </a:ext>
            </a:extLst>
          </a:blip>
          <a:srcRect l="4798" t="13364" r="16446" b="6510"/>
          <a:stretch/>
        </p:blipFill>
        <p:spPr>
          <a:xfrm>
            <a:off x="9518837" y="1182068"/>
            <a:ext cx="2038942" cy="2765281"/>
          </a:xfrm>
          <a:prstGeom prst="rect">
            <a:avLst/>
          </a:prstGeom>
        </p:spPr>
      </p:pic>
      <p:sp>
        <p:nvSpPr>
          <p:cNvPr id="6" name="文字方塊 5">
            <a:extLst>
              <a:ext uri="{FF2B5EF4-FFF2-40B4-BE49-F238E27FC236}">
                <a16:creationId xmlns:a16="http://schemas.microsoft.com/office/drawing/2014/main" id="{97070A0B-2D04-C47F-DE77-C8A16751C3CB}"/>
              </a:ext>
            </a:extLst>
          </p:cNvPr>
          <p:cNvSpPr txBox="1"/>
          <p:nvPr/>
        </p:nvSpPr>
        <p:spPr>
          <a:xfrm>
            <a:off x="634222" y="1923111"/>
            <a:ext cx="4705004" cy="1420774"/>
          </a:xfrm>
          <a:prstGeom prst="rect">
            <a:avLst/>
          </a:prstGeom>
          <a:noFill/>
        </p:spPr>
        <p:txBody>
          <a:bodyPr wrap="square" rtlCol="0">
            <a:spAutoFit/>
          </a:bodyPr>
          <a:lstStyle/>
          <a:p>
            <a:pPr>
              <a:lnSpc>
                <a:spcPct val="150000"/>
              </a:lnSpc>
            </a:pPr>
            <a:r>
              <a:rPr lang="zh-TW" altLang="en-US" sz="2000" b="1" dirty="0">
                <a:latin typeface="微軟正黑體" panose="020B0604030504040204" pitchFamily="34" charset="-120"/>
                <a:ea typeface="微軟正黑體" panose="020B0604030504040204" pitchFamily="34" charset="-120"/>
                <a:cs typeface="Calibri" panose="020F0502020204030204"/>
              </a:rPr>
              <a:t>因優化了能源監控系統，除了將電力可視化，還設立超約警報，進而參與台電需量反應負載。</a:t>
            </a:r>
          </a:p>
        </p:txBody>
      </p:sp>
      <p:sp>
        <p:nvSpPr>
          <p:cNvPr id="7" name="文字方塊 6">
            <a:extLst>
              <a:ext uri="{FF2B5EF4-FFF2-40B4-BE49-F238E27FC236}">
                <a16:creationId xmlns:a16="http://schemas.microsoft.com/office/drawing/2014/main" id="{0DBC55E9-BF9E-BE37-559D-7A5CC8E660F0}"/>
              </a:ext>
            </a:extLst>
          </p:cNvPr>
          <p:cNvSpPr txBox="1"/>
          <p:nvPr/>
        </p:nvSpPr>
        <p:spPr>
          <a:xfrm>
            <a:off x="6542394" y="1089810"/>
            <a:ext cx="2289730" cy="400110"/>
          </a:xfrm>
          <a:prstGeom prst="rect">
            <a:avLst/>
          </a:prstGeom>
          <a:solidFill>
            <a:srgbClr val="FFFF00"/>
          </a:solidFill>
        </p:spPr>
        <p:txBody>
          <a:bodyPr wrap="square" rtlCol="0">
            <a:spAutoFit/>
          </a:bodyPr>
          <a:lstStyle/>
          <a:p>
            <a:r>
              <a:rPr lang="zh-TW" altLang="en-US" sz="2000" b="1" dirty="0">
                <a:solidFill>
                  <a:schemeClr val="bg2"/>
                </a:solidFill>
              </a:rPr>
              <a:t>優化前的能源監控</a:t>
            </a:r>
          </a:p>
        </p:txBody>
      </p:sp>
      <p:sp>
        <p:nvSpPr>
          <p:cNvPr id="8" name="文字方塊 7">
            <a:extLst>
              <a:ext uri="{FF2B5EF4-FFF2-40B4-BE49-F238E27FC236}">
                <a16:creationId xmlns:a16="http://schemas.microsoft.com/office/drawing/2014/main" id="{01DF36B8-092E-F567-5F73-B5E827A8E0F8}"/>
              </a:ext>
            </a:extLst>
          </p:cNvPr>
          <p:cNvSpPr txBox="1"/>
          <p:nvPr/>
        </p:nvSpPr>
        <p:spPr>
          <a:xfrm>
            <a:off x="6356746" y="4607933"/>
            <a:ext cx="2289730" cy="400110"/>
          </a:xfrm>
          <a:prstGeom prst="rect">
            <a:avLst/>
          </a:prstGeom>
          <a:solidFill>
            <a:srgbClr val="FFFF00"/>
          </a:solidFill>
        </p:spPr>
        <p:txBody>
          <a:bodyPr wrap="square" rtlCol="0">
            <a:spAutoFit/>
          </a:bodyPr>
          <a:lstStyle/>
          <a:p>
            <a:r>
              <a:rPr lang="zh-TW" altLang="en-US" sz="2000" b="1" dirty="0">
                <a:solidFill>
                  <a:schemeClr val="bg2"/>
                </a:solidFill>
              </a:rPr>
              <a:t>優化後的能源監控</a:t>
            </a:r>
          </a:p>
        </p:txBody>
      </p:sp>
      <p:sp>
        <p:nvSpPr>
          <p:cNvPr id="10" name="文字方塊 9">
            <a:extLst>
              <a:ext uri="{FF2B5EF4-FFF2-40B4-BE49-F238E27FC236}">
                <a16:creationId xmlns:a16="http://schemas.microsoft.com/office/drawing/2014/main" id="{8C4E2DDA-6DE6-ED30-E5CB-69BE697D359C}"/>
              </a:ext>
            </a:extLst>
          </p:cNvPr>
          <p:cNvSpPr txBox="1"/>
          <p:nvPr/>
        </p:nvSpPr>
        <p:spPr>
          <a:xfrm>
            <a:off x="9435442" y="4030103"/>
            <a:ext cx="2289730" cy="400110"/>
          </a:xfrm>
          <a:prstGeom prst="rect">
            <a:avLst/>
          </a:prstGeom>
          <a:solidFill>
            <a:schemeClr val="bg1"/>
          </a:solidFill>
        </p:spPr>
        <p:txBody>
          <a:bodyPr wrap="square" rtlCol="0">
            <a:spAutoFit/>
          </a:bodyPr>
          <a:lstStyle/>
          <a:p>
            <a:r>
              <a:rPr lang="zh-TW" altLang="en-US" sz="2000" b="1" dirty="0"/>
              <a:t>物理式超約警報器</a:t>
            </a:r>
          </a:p>
        </p:txBody>
      </p:sp>
      <p:graphicFrame>
        <p:nvGraphicFramePr>
          <p:cNvPr id="11" name="資料庫圖表 10">
            <a:extLst>
              <a:ext uri="{FF2B5EF4-FFF2-40B4-BE49-F238E27FC236}">
                <a16:creationId xmlns:a16="http://schemas.microsoft.com/office/drawing/2014/main" id="{BC90E5C4-8A95-8C79-E196-BFBF008A2E87}"/>
              </a:ext>
            </a:extLst>
          </p:cNvPr>
          <p:cNvGraphicFramePr/>
          <p:nvPr>
            <p:extLst>
              <p:ext uri="{D42A27DB-BD31-4B8C-83A1-F6EECF244321}">
                <p14:modId xmlns:p14="http://schemas.microsoft.com/office/powerpoint/2010/main" val="1588474492"/>
              </p:ext>
            </p:extLst>
          </p:nvPr>
        </p:nvGraphicFramePr>
        <p:xfrm>
          <a:off x="1000206" y="3244553"/>
          <a:ext cx="4572000" cy="32584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投影片編號版面配置區 11">
            <a:extLst>
              <a:ext uri="{FF2B5EF4-FFF2-40B4-BE49-F238E27FC236}">
                <a16:creationId xmlns:a16="http://schemas.microsoft.com/office/drawing/2014/main" id="{BB31A3D0-2F9A-1EDC-79F8-7D438A21D1EA}"/>
              </a:ext>
            </a:extLst>
          </p:cNvPr>
          <p:cNvSpPr>
            <a:spLocks noGrp="1"/>
          </p:cNvSpPr>
          <p:nvPr>
            <p:ph type="sldNum" sz="quarter" idx="4"/>
          </p:nvPr>
        </p:nvSpPr>
        <p:spPr>
          <a:xfrm>
            <a:off x="9214104" y="6348476"/>
            <a:ext cx="2743200" cy="365125"/>
          </a:xfrm>
          <a:prstGeom prst="rect">
            <a:avLst/>
          </a:prstGeom>
        </p:spPr>
        <p:txBody>
          <a:bodyPr/>
          <a:lstStyle>
            <a:defPPr>
              <a:defRPr lang="zh-CN"/>
            </a:defPPr>
            <a:lvl1pPr marL="0" algn="r" defTabSz="914400" rtl="0" eaLnBrk="1" latinLnBrk="0" hangingPunct="1">
              <a:defRPr sz="18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05296-3ABF-435C-8036-E71F96C96A01}" type="slidenum">
              <a:rPr lang="zh-CN" altLang="en-US" smtClean="0"/>
              <a:pPr/>
              <a:t>23</a:t>
            </a:fld>
            <a:endParaRPr lang="zh-CN" altLang="en-US" dirty="0"/>
          </a:p>
        </p:txBody>
      </p:sp>
      <p:sp>
        <p:nvSpPr>
          <p:cNvPr id="9" name="文字方塊 8">
            <a:extLst>
              <a:ext uri="{FF2B5EF4-FFF2-40B4-BE49-F238E27FC236}">
                <a16:creationId xmlns:a16="http://schemas.microsoft.com/office/drawing/2014/main" id="{604A07B9-4D87-7722-90C0-3295B6DBB764}"/>
              </a:ext>
            </a:extLst>
          </p:cNvPr>
          <p:cNvSpPr txBox="1"/>
          <p:nvPr/>
        </p:nvSpPr>
        <p:spPr>
          <a:xfrm>
            <a:off x="5251072" y="6122349"/>
            <a:ext cx="4147458" cy="400110"/>
          </a:xfrm>
          <a:prstGeom prst="rect">
            <a:avLst/>
          </a:prstGeom>
          <a:solidFill>
            <a:schemeClr val="bg1"/>
          </a:solidFill>
        </p:spPr>
        <p:txBody>
          <a:bodyPr wrap="square" rtlCol="0">
            <a:spAutoFit/>
          </a:bodyPr>
          <a:lstStyle/>
          <a:p>
            <a:r>
              <a:rPr lang="en-US" altLang="zh-TW" sz="2000" b="1" dirty="0"/>
              <a:t>EMS</a:t>
            </a:r>
            <a:r>
              <a:rPr lang="zh-TW" altLang="en-US" sz="2000" b="1" dirty="0"/>
              <a:t>能源監控及時電流及超約預警</a:t>
            </a:r>
          </a:p>
        </p:txBody>
      </p:sp>
      <p:sp>
        <p:nvSpPr>
          <p:cNvPr id="14" name="矩形 13">
            <a:extLst>
              <a:ext uri="{FF2B5EF4-FFF2-40B4-BE49-F238E27FC236}">
                <a16:creationId xmlns:a16="http://schemas.microsoft.com/office/drawing/2014/main" id="{8BEFF846-83A0-3F72-D2A2-8075D234951A}"/>
              </a:ext>
            </a:extLst>
          </p:cNvPr>
          <p:cNvSpPr/>
          <p:nvPr/>
        </p:nvSpPr>
        <p:spPr>
          <a:xfrm>
            <a:off x="198285" y="129560"/>
            <a:ext cx="3884617" cy="400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a:lnSpc>
                <a:spcPct val="115000"/>
              </a:lnSpc>
            </a:pPr>
            <a:r>
              <a:rPr lang="en-US" altLang="zh-TW" sz="2000" b="1" dirty="0">
                <a:latin typeface="微软雅黑" panose="020B0503020204020204" pitchFamily="34" charset="-122"/>
                <a:ea typeface="微软雅黑" panose="020B0503020204020204" pitchFamily="34" charset="-122"/>
              </a:rPr>
              <a:t>04.</a:t>
            </a:r>
            <a:r>
              <a:rPr lang="zh-TW" altLang="en-US" sz="2000" b="1" dirty="0">
                <a:latin typeface="微软雅黑" panose="020B0503020204020204" pitchFamily="34" charset="-122"/>
                <a:ea typeface="微软雅黑" panose="020B0503020204020204" pitchFamily="34" charset="-122"/>
              </a:rPr>
              <a:t>節能減碳績效說明</a:t>
            </a:r>
            <a:endParaRPr lang="zh-TW" altLang="zh-TW" sz="2000" b="1" dirty="0">
              <a:latin typeface="微软雅黑" panose="020B0503020204020204" pitchFamily="34" charset="-122"/>
              <a:ea typeface="微软雅黑" panose="020B0503020204020204" pitchFamily="34" charset="-122"/>
            </a:endParaRPr>
          </a:p>
        </p:txBody>
      </p:sp>
      <p:pic>
        <p:nvPicPr>
          <p:cNvPr id="16" name="圖片 15">
            <a:extLst>
              <a:ext uri="{FF2B5EF4-FFF2-40B4-BE49-F238E27FC236}">
                <a16:creationId xmlns:a16="http://schemas.microsoft.com/office/drawing/2014/main" id="{AAE20C01-AD7F-503D-D2D2-37AFEEE4E3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52923" y="1735577"/>
            <a:ext cx="2897376" cy="2210460"/>
          </a:xfrm>
          <a:prstGeom prst="rect">
            <a:avLst/>
          </a:prstGeom>
        </p:spPr>
      </p:pic>
      <p:pic>
        <p:nvPicPr>
          <p:cNvPr id="18" name="圖片 17">
            <a:extLst>
              <a:ext uri="{FF2B5EF4-FFF2-40B4-BE49-F238E27FC236}">
                <a16:creationId xmlns:a16="http://schemas.microsoft.com/office/drawing/2014/main" id="{0D0FA83C-3ED1-ADB4-3082-B09453F3F4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13629" y="5060343"/>
            <a:ext cx="3800475" cy="1000125"/>
          </a:xfrm>
          <a:prstGeom prst="rect">
            <a:avLst/>
          </a:prstGeom>
        </p:spPr>
      </p:pic>
      <p:pic>
        <p:nvPicPr>
          <p:cNvPr id="20" name="圖片 19">
            <a:extLst>
              <a:ext uri="{FF2B5EF4-FFF2-40B4-BE49-F238E27FC236}">
                <a16:creationId xmlns:a16="http://schemas.microsoft.com/office/drawing/2014/main" id="{C9EED6CD-0905-CD92-4ACE-2512AE16C5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68140" y="4665084"/>
            <a:ext cx="2514600" cy="1857375"/>
          </a:xfrm>
          <a:prstGeom prst="rect">
            <a:avLst/>
          </a:prstGeom>
        </p:spPr>
      </p:pic>
    </p:spTree>
    <p:extLst>
      <p:ext uri="{BB962C8B-B14F-4D97-AF65-F5344CB8AC3E}">
        <p14:creationId xmlns:p14="http://schemas.microsoft.com/office/powerpoint/2010/main" val="265026891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34CCD78-3652-D9A5-87A0-3D8E7C4738AD}"/>
              </a:ext>
            </a:extLst>
          </p:cNvPr>
          <p:cNvSpPr/>
          <p:nvPr/>
        </p:nvSpPr>
        <p:spPr>
          <a:xfrm>
            <a:off x="198285" y="788063"/>
            <a:ext cx="4192421" cy="6714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TW" altLang="en-US" sz="2400" b="1" dirty="0">
                <a:latin typeface="微软雅黑" panose="020B0503020204020204" pitchFamily="34" charset="-122"/>
                <a:ea typeface="微软雅黑" panose="020B0503020204020204" pitchFamily="34" charset="-122"/>
              </a:rPr>
              <a:t>新舊廠房碳排放量差異</a:t>
            </a:r>
            <a:endParaRPr lang="zh-CN" altLang="en-US" sz="2400" b="1" dirty="0">
              <a:latin typeface="微软雅黑" panose="020B0503020204020204" pitchFamily="34" charset="-122"/>
              <a:ea typeface="微软雅黑" panose="020B0503020204020204" pitchFamily="34" charset="-122"/>
            </a:endParaRPr>
          </a:p>
        </p:txBody>
      </p:sp>
      <p:sp>
        <p:nvSpPr>
          <p:cNvPr id="2" name="內容版面配置區 3">
            <a:extLst>
              <a:ext uri="{FF2B5EF4-FFF2-40B4-BE49-F238E27FC236}">
                <a16:creationId xmlns:a16="http://schemas.microsoft.com/office/drawing/2014/main" id="{109DB942-9BDE-C04D-3AD3-4A799C1CBC80}"/>
              </a:ext>
            </a:extLst>
          </p:cNvPr>
          <p:cNvSpPr txBox="1">
            <a:spLocks/>
          </p:cNvSpPr>
          <p:nvPr/>
        </p:nvSpPr>
        <p:spPr>
          <a:xfrm>
            <a:off x="6357395" y="1922921"/>
            <a:ext cx="5691852" cy="39568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pPr>
            <a:r>
              <a:rPr lang="en-US" altLang="zh-TW" sz="2000" dirty="0">
                <a:latin typeface="微軟正黑體" panose="020B0604030504040204" pitchFamily="34" charset="-120"/>
                <a:ea typeface="微軟正黑體" panose="020B0604030504040204" pitchFamily="34" charset="-120"/>
              </a:rPr>
              <a:t>107</a:t>
            </a:r>
            <a:r>
              <a:rPr lang="zh-TW" altLang="en-US" sz="2000" dirty="0">
                <a:latin typeface="微軟正黑體" panose="020B0604030504040204" pitchFamily="34" charset="-120"/>
                <a:ea typeface="微軟正黑體" panose="020B0604030504040204" pitchFamily="34" charset="-120"/>
              </a:rPr>
              <a:t>年興建自動倉儲前</a:t>
            </a:r>
            <a:endParaRPr lang="en-US" altLang="zh-TW" sz="2000" dirty="0">
              <a:latin typeface="微軟正黑體" panose="020B0604030504040204" pitchFamily="34" charset="-120"/>
              <a:ea typeface="微軟正黑體" panose="020B0604030504040204" pitchFamily="34" charset="-120"/>
            </a:endParaRPr>
          </a:p>
          <a:p>
            <a:pPr>
              <a:lnSpc>
                <a:spcPct val="160000"/>
              </a:lnSpc>
            </a:pPr>
            <a:r>
              <a:rPr lang="en-US" altLang="zh-TW" sz="2000" dirty="0">
                <a:latin typeface="微軟正黑體" panose="020B0604030504040204" pitchFamily="34" charset="-120"/>
                <a:ea typeface="微軟正黑體" panose="020B0604030504040204" pitchFamily="34" charset="-120"/>
              </a:rPr>
              <a:t>108-111</a:t>
            </a:r>
            <a:r>
              <a:rPr lang="zh-TW" altLang="en-US" sz="2000" dirty="0">
                <a:latin typeface="微軟正黑體" panose="020B0604030504040204" pitchFamily="34" charset="-120"/>
                <a:ea typeface="微軟正黑體" panose="020B0604030504040204" pitchFamily="34" charset="-120"/>
              </a:rPr>
              <a:t>年自動倉興建</a:t>
            </a:r>
            <a:endParaRPr lang="en-US" altLang="zh-TW" sz="2000" dirty="0">
              <a:latin typeface="微軟正黑體" panose="020B0604030504040204" pitchFamily="34" charset="-120"/>
              <a:ea typeface="微軟正黑體" panose="020B0604030504040204" pitchFamily="34" charset="-120"/>
            </a:endParaRPr>
          </a:p>
          <a:p>
            <a:pPr>
              <a:lnSpc>
                <a:spcPct val="160000"/>
              </a:lnSpc>
            </a:pPr>
            <a:r>
              <a:rPr lang="en-US" altLang="zh-TW" sz="2000" dirty="0">
                <a:latin typeface="微軟正黑體" panose="020B0604030504040204" pitchFamily="34" charset="-120"/>
                <a:ea typeface="微軟正黑體" panose="020B0604030504040204" pitchFamily="34" charset="-120"/>
              </a:rPr>
              <a:t>112</a:t>
            </a:r>
            <a:r>
              <a:rPr lang="zh-TW" altLang="en-US" sz="2000" dirty="0">
                <a:latin typeface="微軟正黑體" panose="020B0604030504040204" pitchFamily="34" charset="-120"/>
                <a:ea typeface="微軟正黑體" panose="020B0604030504040204" pitchFamily="34" charset="-120"/>
              </a:rPr>
              <a:t>年自動倉運轉</a:t>
            </a:r>
            <a:endParaRPr lang="en-US" altLang="zh-TW" sz="2000" dirty="0">
              <a:latin typeface="微軟正黑體" panose="020B0604030504040204" pitchFamily="34" charset="-120"/>
              <a:ea typeface="微軟正黑體" panose="020B0604030504040204" pitchFamily="34" charset="-120"/>
            </a:endParaRPr>
          </a:p>
          <a:p>
            <a:pPr marL="0" indent="0">
              <a:lnSpc>
                <a:spcPct val="160000"/>
              </a:lnSpc>
              <a:buFont typeface="Arial" panose="020B0604020202020204" pitchFamily="34" charset="0"/>
              <a:buNone/>
            </a:pPr>
            <a:endParaRPr lang="en-US" altLang="zh-TW" sz="2000" dirty="0">
              <a:latin typeface="微軟正黑體" panose="020B0604030504040204" pitchFamily="34" charset="-120"/>
              <a:ea typeface="微軟正黑體" panose="020B0604030504040204" pitchFamily="34" charset="-120"/>
            </a:endParaRPr>
          </a:p>
          <a:p>
            <a:pPr>
              <a:lnSpc>
                <a:spcPct val="160000"/>
              </a:lnSpc>
            </a:pPr>
            <a:r>
              <a:rPr lang="en-US" altLang="zh-TW" sz="2000" b="1" i="1" dirty="0">
                <a:solidFill>
                  <a:schemeClr val="accent1"/>
                </a:solidFill>
                <a:latin typeface="微軟正黑體" panose="020B0604030504040204" pitchFamily="34" charset="-120"/>
                <a:ea typeface="微軟正黑體" panose="020B0604030504040204" pitchFamily="34" charset="-120"/>
              </a:rPr>
              <a:t>22</a:t>
            </a:r>
            <a:r>
              <a:rPr lang="zh-TW" altLang="en-US" sz="2000" b="1" i="1" dirty="0">
                <a:solidFill>
                  <a:schemeClr val="accent1"/>
                </a:solidFill>
                <a:latin typeface="微軟正黑體" panose="020B0604030504040204" pitchFamily="34" charset="-120"/>
                <a:ea typeface="微軟正黑體" panose="020B0604030504040204" pitchFamily="34" charset="-120"/>
              </a:rPr>
              <a:t>公分</a:t>
            </a:r>
            <a:r>
              <a:rPr lang="zh-TW" altLang="en-US" sz="2000" dirty="0">
                <a:latin typeface="微軟正黑體" panose="020B0604030504040204" pitchFamily="34" charset="-120"/>
                <a:ea typeface="微軟正黑體" panose="020B0604030504040204" pitchFamily="34" charset="-120"/>
              </a:rPr>
              <a:t>保溫庫板的自動倉儲導入前後比較*</a:t>
            </a:r>
            <a:r>
              <a:rPr lang="zh-TW" altLang="en-US" sz="2000" b="1" dirty="0">
                <a:solidFill>
                  <a:srgbClr val="FF0000"/>
                </a:solidFill>
                <a:latin typeface="微軟正黑體" panose="020B0604030504040204" pitchFamily="34" charset="-120"/>
                <a:ea typeface="微軟正黑體" panose="020B0604030504040204" pitchFamily="34" charset="-120"/>
              </a:rPr>
              <a:t>減少</a:t>
            </a:r>
            <a:r>
              <a:rPr lang="en-US" altLang="zh-TW" sz="3600" b="1" i="1" u="sng" dirty="0">
                <a:solidFill>
                  <a:srgbClr val="FF0000"/>
                </a:solidFill>
                <a:latin typeface="微軟正黑體" panose="020B0604030504040204" pitchFamily="34" charset="-120"/>
                <a:ea typeface="微軟正黑體" panose="020B0604030504040204" pitchFamily="34" charset="-120"/>
              </a:rPr>
              <a:t>46.27%</a:t>
            </a:r>
            <a:r>
              <a:rPr lang="zh-TW" altLang="en-US" sz="2000" dirty="0">
                <a:latin typeface="微軟正黑體" panose="020B0604030504040204" pitchFamily="34" charset="-120"/>
                <a:ea typeface="微軟正黑體" panose="020B0604030504040204" pitchFamily="34" charset="-120"/>
              </a:rPr>
              <a:t>碳排放量</a:t>
            </a:r>
            <a:endParaRPr lang="en-US" altLang="zh-TW" sz="2000" dirty="0">
              <a:latin typeface="微軟正黑體" panose="020B0604030504040204" pitchFamily="34" charset="-120"/>
              <a:ea typeface="微軟正黑體" panose="020B0604030504040204" pitchFamily="34" charset="-120"/>
            </a:endParaRPr>
          </a:p>
          <a:p>
            <a:pPr>
              <a:lnSpc>
                <a:spcPct val="160000"/>
              </a:lnSpc>
            </a:pPr>
            <a:r>
              <a:rPr lang="zh-TW" altLang="en-US" sz="1200" dirty="0">
                <a:latin typeface="微軟正黑體" panose="020B0604030504040204" pitchFamily="34" charset="-120"/>
                <a:ea typeface="微軟正黑體" panose="020B0604030504040204" pitchFamily="34" charset="-120"/>
              </a:rPr>
              <a:t>*</a:t>
            </a:r>
            <a:r>
              <a:rPr lang="en-US" altLang="zh-TW" sz="1200" dirty="0">
                <a:latin typeface="微軟正黑體" panose="020B0604030504040204" pitchFamily="34" charset="-120"/>
                <a:ea typeface="微軟正黑體" panose="020B0604030504040204" pitchFamily="34" charset="-120"/>
              </a:rPr>
              <a:t>107</a:t>
            </a:r>
            <a:r>
              <a:rPr lang="zh-TW" altLang="en-US" sz="1200" dirty="0">
                <a:latin typeface="微軟正黑體" panose="020B0604030504040204" pitchFamily="34" charset="-120"/>
                <a:ea typeface="微軟正黑體" panose="020B0604030504040204" pitchFamily="34" charset="-120"/>
              </a:rPr>
              <a:t>年及</a:t>
            </a:r>
            <a:r>
              <a:rPr lang="en-US" altLang="zh-TW" sz="1200" dirty="0">
                <a:latin typeface="微軟正黑體" panose="020B0604030504040204" pitchFamily="34" charset="-120"/>
                <a:ea typeface="微軟正黑體" panose="020B0604030504040204" pitchFamily="34" charset="-120"/>
              </a:rPr>
              <a:t>112</a:t>
            </a:r>
            <a:r>
              <a:rPr lang="zh-TW" altLang="en-US" sz="1200" dirty="0">
                <a:latin typeface="微軟正黑體" panose="020B0604030504040204" pitchFamily="34" charset="-120"/>
                <a:ea typeface="微軟正黑體" panose="020B0604030504040204" pitchFamily="34" charset="-120"/>
              </a:rPr>
              <a:t>年預估碳排相比</a:t>
            </a:r>
            <a:endParaRPr lang="en-US" altLang="zh-TW" sz="1200" dirty="0">
              <a:latin typeface="微軟正黑體" panose="020B0604030504040204" pitchFamily="34" charset="-120"/>
              <a:ea typeface="微軟正黑體" panose="020B0604030504040204" pitchFamily="34" charset="-120"/>
            </a:endParaRPr>
          </a:p>
        </p:txBody>
      </p:sp>
      <p:sp>
        <p:nvSpPr>
          <p:cNvPr id="4" name="投影片編號版面配置區 3">
            <a:extLst>
              <a:ext uri="{FF2B5EF4-FFF2-40B4-BE49-F238E27FC236}">
                <a16:creationId xmlns:a16="http://schemas.microsoft.com/office/drawing/2014/main" id="{485C6535-1A8E-DA23-D27D-ED20A220EC75}"/>
              </a:ext>
            </a:extLst>
          </p:cNvPr>
          <p:cNvSpPr>
            <a:spLocks noGrp="1"/>
          </p:cNvSpPr>
          <p:nvPr>
            <p:ph type="sldNum" sz="quarter" idx="4"/>
          </p:nvPr>
        </p:nvSpPr>
        <p:spPr>
          <a:xfrm>
            <a:off x="9214104" y="6348476"/>
            <a:ext cx="2743200" cy="365125"/>
          </a:xfrm>
          <a:prstGeom prst="rect">
            <a:avLst/>
          </a:prstGeom>
        </p:spPr>
        <p:txBody>
          <a:bodyPr/>
          <a:lstStyle>
            <a:defPPr>
              <a:defRPr lang="zh-CN"/>
            </a:defPPr>
            <a:lvl1pPr marL="0" algn="r" defTabSz="914400" rtl="0" eaLnBrk="1" latinLnBrk="0" hangingPunct="1">
              <a:defRPr sz="18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05296-3ABF-435C-8036-E71F96C96A01}" type="slidenum">
              <a:rPr lang="zh-CN" altLang="en-US" smtClean="0"/>
              <a:pPr/>
              <a:t>24</a:t>
            </a:fld>
            <a:endParaRPr lang="zh-CN" altLang="en-US" dirty="0"/>
          </a:p>
        </p:txBody>
      </p:sp>
      <p:graphicFrame>
        <p:nvGraphicFramePr>
          <p:cNvPr id="6" name="圖表 5">
            <a:extLst>
              <a:ext uri="{FF2B5EF4-FFF2-40B4-BE49-F238E27FC236}">
                <a16:creationId xmlns:a16="http://schemas.microsoft.com/office/drawing/2014/main" id="{0DBB58E5-C898-CF89-68C6-E84996C38FF9}"/>
              </a:ext>
            </a:extLst>
          </p:cNvPr>
          <p:cNvGraphicFramePr>
            <a:graphicFrameLocks/>
          </p:cNvGraphicFramePr>
          <p:nvPr/>
        </p:nvGraphicFramePr>
        <p:xfrm>
          <a:off x="389247" y="1767341"/>
          <a:ext cx="5200482" cy="4332518"/>
        </p:xfrm>
        <a:graphic>
          <a:graphicData uri="http://schemas.openxmlformats.org/drawingml/2006/chart">
            <c:chart xmlns:c="http://schemas.openxmlformats.org/drawingml/2006/chart" xmlns:r="http://schemas.openxmlformats.org/officeDocument/2006/relationships" r:id="rId3"/>
          </a:graphicData>
        </a:graphic>
      </p:graphicFrame>
      <p:sp>
        <p:nvSpPr>
          <p:cNvPr id="7" name="箭號: 向右 6">
            <a:extLst>
              <a:ext uri="{FF2B5EF4-FFF2-40B4-BE49-F238E27FC236}">
                <a16:creationId xmlns:a16="http://schemas.microsoft.com/office/drawing/2014/main" id="{BDD8B670-F480-A272-049B-2402FCA70A9C}"/>
              </a:ext>
            </a:extLst>
          </p:cNvPr>
          <p:cNvSpPr/>
          <p:nvPr/>
        </p:nvSpPr>
        <p:spPr>
          <a:xfrm rot="2188425">
            <a:off x="1568338" y="3299726"/>
            <a:ext cx="3300647" cy="43688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5" name="矩形 4">
            <a:extLst>
              <a:ext uri="{FF2B5EF4-FFF2-40B4-BE49-F238E27FC236}">
                <a16:creationId xmlns:a16="http://schemas.microsoft.com/office/drawing/2014/main" id="{9EF09F72-0138-7614-9C85-398320657EC2}"/>
              </a:ext>
            </a:extLst>
          </p:cNvPr>
          <p:cNvSpPr/>
          <p:nvPr/>
        </p:nvSpPr>
        <p:spPr>
          <a:xfrm>
            <a:off x="198285" y="129560"/>
            <a:ext cx="3884617" cy="400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a:lnSpc>
                <a:spcPct val="115000"/>
              </a:lnSpc>
            </a:pPr>
            <a:r>
              <a:rPr lang="en-US" altLang="zh-TW" sz="2000" b="1" dirty="0">
                <a:latin typeface="微软雅黑" panose="020B0503020204020204" pitchFamily="34" charset="-122"/>
                <a:ea typeface="微软雅黑" panose="020B0503020204020204" pitchFamily="34" charset="-122"/>
              </a:rPr>
              <a:t>04.</a:t>
            </a:r>
            <a:r>
              <a:rPr lang="zh-TW" altLang="en-US" sz="2000" b="1" dirty="0">
                <a:latin typeface="微软雅黑" panose="020B0503020204020204" pitchFamily="34" charset="-122"/>
                <a:ea typeface="微软雅黑" panose="020B0503020204020204" pitchFamily="34" charset="-122"/>
              </a:rPr>
              <a:t>節能減碳績效說明</a:t>
            </a:r>
            <a:endParaRPr lang="zh-TW" altLang="zh-TW"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26676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a:extLst>
              <a:ext uri="{FF2B5EF4-FFF2-40B4-BE49-F238E27FC236}">
                <a16:creationId xmlns:a16="http://schemas.microsoft.com/office/drawing/2014/main" id="{877F6657-F6A2-7809-0C2C-634A4FEB9782}"/>
              </a:ext>
            </a:extLst>
          </p:cNvPr>
          <p:cNvSpPr txBox="1">
            <a:spLocks/>
          </p:cNvSpPr>
          <p:nvPr/>
        </p:nvSpPr>
        <p:spPr>
          <a:xfrm>
            <a:off x="198285" y="1045874"/>
            <a:ext cx="6152317" cy="5199651"/>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zh-TW" altLang="en-US" sz="3200" b="1" dirty="0">
                <a:latin typeface="微軟正黑體" panose="020B0604030504040204" pitchFamily="34" charset="-120"/>
                <a:ea typeface="微軟正黑體" panose="020B0604030504040204" pitchFamily="34" charset="-120"/>
                <a:cs typeface="Calibri" panose="020F0502020204030204"/>
              </a:rPr>
              <a:t>在</a:t>
            </a:r>
            <a:r>
              <a:rPr lang="en-US" altLang="zh-TW" sz="3200" b="1" dirty="0">
                <a:latin typeface="微軟正黑體" panose="020B0604030504040204" pitchFamily="34" charset="-120"/>
                <a:ea typeface="微軟正黑體" panose="020B0604030504040204" pitchFamily="34" charset="-120"/>
                <a:cs typeface="Calibri" panose="020F0502020204030204"/>
              </a:rPr>
              <a:t>2024</a:t>
            </a:r>
            <a:r>
              <a:rPr lang="zh-TW" altLang="en-US" sz="3200" b="1" dirty="0">
                <a:latin typeface="微軟正黑體" panose="020B0604030504040204" pitchFamily="34" charset="-120"/>
                <a:ea typeface="微軟正黑體" panose="020B0604030504040204" pitchFamily="34" charset="-120"/>
                <a:cs typeface="Calibri" panose="020F0502020204030204"/>
              </a:rPr>
              <a:t>年拆除舊廠房，預計在</a:t>
            </a:r>
            <a:r>
              <a:rPr lang="en-US" altLang="zh-TW" sz="3200" b="1" dirty="0">
                <a:latin typeface="微軟正黑體" panose="020B0604030504040204" pitchFamily="34" charset="-120"/>
                <a:ea typeface="微軟正黑體" panose="020B0604030504040204" pitchFamily="34" charset="-120"/>
                <a:cs typeface="Calibri" panose="020F0502020204030204"/>
              </a:rPr>
              <a:t>2026</a:t>
            </a:r>
            <a:r>
              <a:rPr lang="zh-TW" altLang="en-US" sz="3200" b="1" dirty="0">
                <a:latin typeface="微軟正黑體" panose="020B0604030504040204" pitchFamily="34" charset="-120"/>
                <a:ea typeface="微軟正黑體" panose="020B0604030504040204" pitchFamily="34" charset="-120"/>
                <a:cs typeface="Calibri" panose="020F0502020204030204"/>
              </a:rPr>
              <a:t>年開始新建辦公室及冷藏物流中心</a:t>
            </a:r>
            <a:endParaRPr lang="en-US" altLang="zh-TW" sz="3200" b="1" dirty="0">
              <a:latin typeface="微軟正黑體" panose="020B0604030504040204" pitchFamily="34" charset="-120"/>
              <a:ea typeface="微軟正黑體" panose="020B0604030504040204" pitchFamily="34" charset="-120"/>
              <a:cs typeface="Calibri" panose="020F0502020204030204"/>
            </a:endParaRPr>
          </a:p>
          <a:p>
            <a:pPr algn="just">
              <a:lnSpc>
                <a:spcPct val="150000"/>
              </a:lnSpc>
            </a:pPr>
            <a:r>
              <a:rPr lang="zh-TW" altLang="en-US" sz="3200" b="1" dirty="0">
                <a:latin typeface="微軟正黑體" panose="020B0604030504040204" pitchFamily="34" charset="-120"/>
                <a:ea typeface="微軟正黑體" panose="020B0604030504040204" pitchFamily="34" charset="-120"/>
                <a:cs typeface="Calibri" panose="020F0502020204030204"/>
              </a:rPr>
              <a:t>冷藏庫規劃導入低耗能的磁浮離心式冰水主機</a:t>
            </a:r>
            <a:endParaRPr lang="en-US" altLang="zh-TW" sz="3200" b="1" dirty="0">
              <a:latin typeface="微軟正黑體" panose="020B0604030504040204" pitchFamily="34" charset="-120"/>
              <a:ea typeface="微軟正黑體" panose="020B0604030504040204" pitchFamily="34" charset="-120"/>
              <a:cs typeface="Calibri" panose="020F0502020204030204"/>
            </a:endParaRPr>
          </a:p>
          <a:p>
            <a:pPr algn="just">
              <a:lnSpc>
                <a:spcPct val="150000"/>
              </a:lnSpc>
            </a:pPr>
            <a:r>
              <a:rPr lang="zh-TW" altLang="en-US" sz="3200" b="1" dirty="0">
                <a:latin typeface="微軟正黑體" panose="020B0604030504040204" pitchFamily="34" charset="-120"/>
                <a:ea typeface="微軟正黑體" panose="020B0604030504040204" pitchFamily="34" charset="-120"/>
                <a:cs typeface="Calibri" panose="020F0502020204030204"/>
              </a:rPr>
              <a:t>規劃在自動倉儲及新建的冷藏物流中心的屋頂建置</a:t>
            </a:r>
            <a:r>
              <a:rPr lang="en-US" altLang="zh-TW" sz="3200" b="1" dirty="0">
                <a:latin typeface="微軟正黑體" panose="020B0604030504040204" pitchFamily="34" charset="-120"/>
                <a:ea typeface="微軟正黑體" panose="020B0604030504040204" pitchFamily="34" charset="-120"/>
                <a:cs typeface="Calibri" panose="020F0502020204030204"/>
              </a:rPr>
              <a:t>300kW</a:t>
            </a:r>
            <a:r>
              <a:rPr lang="zh-TW" altLang="en-US" sz="3200" b="1" dirty="0">
                <a:latin typeface="微軟正黑體" panose="020B0604030504040204" pitchFamily="34" charset="-120"/>
                <a:ea typeface="微軟正黑體" panose="020B0604030504040204" pitchFamily="34" charset="-120"/>
                <a:cs typeface="Calibri" panose="020F0502020204030204"/>
              </a:rPr>
              <a:t>的太陽能</a:t>
            </a:r>
            <a:endParaRPr lang="en-US" altLang="zh-TW" sz="3200" b="1" dirty="0">
              <a:latin typeface="微軟正黑體" panose="020B0604030504040204" pitchFamily="34" charset="-120"/>
              <a:ea typeface="微軟正黑體" panose="020B0604030504040204" pitchFamily="34" charset="-120"/>
              <a:cs typeface="Calibri" panose="020F0502020204030204"/>
            </a:endParaRPr>
          </a:p>
          <a:p>
            <a:pPr algn="just">
              <a:lnSpc>
                <a:spcPct val="150000"/>
              </a:lnSpc>
            </a:pPr>
            <a:r>
              <a:rPr lang="zh-TW" altLang="en-US" sz="3200" b="1" dirty="0">
                <a:latin typeface="微軟正黑體" panose="020B0604030504040204" pitchFamily="34" charset="-120"/>
                <a:ea typeface="微軟正黑體" panose="020B0604030504040204" pitchFamily="34" charset="-120"/>
                <a:cs typeface="Calibri" panose="020F0502020204030204"/>
              </a:rPr>
              <a:t>規劃進出貨作業運用</a:t>
            </a:r>
            <a:r>
              <a:rPr lang="en-US" altLang="zh-TW" sz="3200" b="1" dirty="0">
                <a:latin typeface="微軟正黑體" panose="020B0604030504040204" pitchFamily="34" charset="-120"/>
                <a:ea typeface="微軟正黑體" panose="020B0604030504040204" pitchFamily="34" charset="-120"/>
                <a:cs typeface="Calibri" panose="020F0502020204030204"/>
              </a:rPr>
              <a:t>AI</a:t>
            </a:r>
            <a:r>
              <a:rPr lang="zh-TW" altLang="en-US" sz="3200" b="1" dirty="0">
                <a:latin typeface="微軟正黑體" panose="020B0604030504040204" pitchFamily="34" charset="-120"/>
                <a:ea typeface="微軟正黑體" panose="020B0604030504040204" pitchFamily="34" charset="-120"/>
                <a:cs typeface="Calibri" panose="020F0502020204030204"/>
              </a:rPr>
              <a:t>搬運車，自動辦別客戶所在出貨口，由自動倉儲出貨後搬運上車</a:t>
            </a:r>
            <a:endParaRPr lang="en-US" altLang="zh-TW" sz="3200" b="1" dirty="0">
              <a:latin typeface="微軟正黑體" panose="020B0604030504040204" pitchFamily="34" charset="-120"/>
              <a:ea typeface="微軟正黑體" panose="020B0604030504040204" pitchFamily="34" charset="-120"/>
              <a:cs typeface="Calibri" panose="020F0502020204030204"/>
            </a:endParaRPr>
          </a:p>
          <a:p>
            <a:pPr algn="just">
              <a:lnSpc>
                <a:spcPct val="150000"/>
              </a:lnSpc>
            </a:pPr>
            <a:r>
              <a:rPr lang="zh-TW" altLang="en-US" sz="3200" b="1" dirty="0">
                <a:latin typeface="微軟正黑體" panose="020B0604030504040204" pitchFamily="34" charset="-120"/>
                <a:ea typeface="微軟正黑體" panose="020B0604030504040204" pitchFamily="34" charset="-120"/>
                <a:cs typeface="Calibri" panose="020F0502020204030204"/>
              </a:rPr>
              <a:t>導入</a:t>
            </a:r>
            <a:r>
              <a:rPr lang="en-US" altLang="zh-TW" sz="3200" b="1" dirty="0">
                <a:latin typeface="微軟正黑體" panose="020B0604030504040204" pitchFamily="34" charset="-120"/>
                <a:ea typeface="微軟正黑體" panose="020B0604030504040204" pitchFamily="34" charset="-120"/>
                <a:cs typeface="Calibri" panose="020F0502020204030204"/>
              </a:rPr>
              <a:t>AI</a:t>
            </a:r>
            <a:r>
              <a:rPr lang="zh-TW" altLang="en-US" sz="3200" b="1" dirty="0">
                <a:latin typeface="微軟正黑體" panose="020B0604030504040204" pitchFamily="34" charset="-120"/>
                <a:ea typeface="微軟正黑體" panose="020B0604030504040204" pitchFamily="34" charset="-120"/>
                <a:cs typeface="Calibri" panose="020F0502020204030204"/>
              </a:rPr>
              <a:t>智慧電能管理系統，依用電需求及台電預計導入的</a:t>
            </a:r>
            <a:r>
              <a:rPr lang="zh-TW" altLang="en-US" sz="3200" b="1" dirty="0">
                <a:highlight>
                  <a:srgbClr val="FFFF00"/>
                </a:highlight>
                <a:latin typeface="微軟正黑體" panose="020B0604030504040204" pitchFamily="34" charset="-120"/>
                <a:ea typeface="微軟正黑體" panose="020B0604030504040204" pitchFamily="34" charset="-120"/>
                <a:cs typeface="Calibri" panose="020F0502020204030204"/>
                <a:hlinkClick r:id="rId3" action="ppaction://hlinkfile"/>
              </a:rPr>
              <a:t>逐時電價</a:t>
            </a:r>
            <a:r>
              <a:rPr lang="zh-TW" altLang="en-US" sz="3200" b="1" dirty="0">
                <a:latin typeface="微軟正黑體" panose="020B0604030504040204" pitchFamily="34" charset="-120"/>
                <a:ea typeface="微軟正黑體" panose="020B0604030504040204" pitchFamily="34" charset="-120"/>
                <a:cs typeface="Calibri" panose="020F0502020204030204"/>
              </a:rPr>
              <a:t>來規劃冷凍主機運轉達最大效益</a:t>
            </a:r>
            <a:endParaRPr lang="en-US" altLang="zh-TW" sz="3200" b="1" dirty="0">
              <a:latin typeface="微軟正黑體" panose="020B0604030504040204" pitchFamily="34" charset="-120"/>
              <a:ea typeface="微軟正黑體" panose="020B0604030504040204" pitchFamily="34" charset="-120"/>
              <a:cs typeface="Calibri" panose="020F0502020204030204"/>
            </a:endParaRPr>
          </a:p>
        </p:txBody>
      </p:sp>
      <p:pic>
        <p:nvPicPr>
          <p:cNvPr id="4" name="圖片 3">
            <a:extLst>
              <a:ext uri="{FF2B5EF4-FFF2-40B4-BE49-F238E27FC236}">
                <a16:creationId xmlns:a16="http://schemas.microsoft.com/office/drawing/2014/main" id="{3FD74F7B-83E0-C9C4-33DE-769A2310EB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2945" y="2397731"/>
            <a:ext cx="5297712" cy="2979963"/>
          </a:xfrm>
          <a:prstGeom prst="rect">
            <a:avLst/>
          </a:prstGeom>
        </p:spPr>
      </p:pic>
      <p:sp>
        <p:nvSpPr>
          <p:cNvPr id="3" name="投影片編號版面配置區 2">
            <a:extLst>
              <a:ext uri="{FF2B5EF4-FFF2-40B4-BE49-F238E27FC236}">
                <a16:creationId xmlns:a16="http://schemas.microsoft.com/office/drawing/2014/main" id="{BDE2F9B7-296A-0C78-226E-C831C89AFEB2}"/>
              </a:ext>
            </a:extLst>
          </p:cNvPr>
          <p:cNvSpPr>
            <a:spLocks noGrp="1"/>
          </p:cNvSpPr>
          <p:nvPr>
            <p:ph type="sldNum" sz="quarter" idx="4"/>
          </p:nvPr>
        </p:nvSpPr>
        <p:spPr>
          <a:xfrm>
            <a:off x="9214104" y="6348476"/>
            <a:ext cx="2743200" cy="365125"/>
          </a:xfrm>
          <a:prstGeom prst="rect">
            <a:avLst/>
          </a:prstGeom>
        </p:spPr>
        <p:txBody>
          <a:bodyPr/>
          <a:lstStyle>
            <a:defPPr>
              <a:defRPr lang="zh-CN"/>
            </a:defPPr>
            <a:lvl1pPr marL="0" algn="r" defTabSz="914400" rtl="0" eaLnBrk="1" latinLnBrk="0" hangingPunct="1">
              <a:defRPr sz="18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05296-3ABF-435C-8036-E71F96C96A01}" type="slidenum">
              <a:rPr lang="zh-CN" altLang="en-US" smtClean="0"/>
              <a:pPr/>
              <a:t>25</a:t>
            </a:fld>
            <a:endParaRPr lang="zh-CN" altLang="en-US" dirty="0"/>
          </a:p>
        </p:txBody>
      </p:sp>
      <p:sp>
        <p:nvSpPr>
          <p:cNvPr id="5" name="文字方塊 4">
            <a:extLst>
              <a:ext uri="{FF2B5EF4-FFF2-40B4-BE49-F238E27FC236}">
                <a16:creationId xmlns:a16="http://schemas.microsoft.com/office/drawing/2014/main" id="{336F1C43-5A17-E21F-5AEE-54DF785A151D}"/>
              </a:ext>
            </a:extLst>
          </p:cNvPr>
          <p:cNvSpPr txBox="1"/>
          <p:nvPr/>
        </p:nvSpPr>
        <p:spPr>
          <a:xfrm>
            <a:off x="6442945" y="1927506"/>
            <a:ext cx="5297712" cy="400110"/>
          </a:xfrm>
          <a:prstGeom prst="rect">
            <a:avLst/>
          </a:prstGeom>
          <a:noFill/>
        </p:spPr>
        <p:txBody>
          <a:bodyPr wrap="square" rtlCol="0">
            <a:spAutoFit/>
          </a:bodyPr>
          <a:lstStyle/>
          <a:p>
            <a:r>
              <a:rPr lang="en-US" altLang="zh-TW" sz="2000" b="1" dirty="0"/>
              <a:t>2027</a:t>
            </a:r>
            <a:r>
              <a:rPr lang="zh-TW" altLang="en-US" sz="2000" b="1" dirty="0"/>
              <a:t>年隆興冷凍智慧物流中心完成外觀</a:t>
            </a:r>
          </a:p>
        </p:txBody>
      </p:sp>
      <p:sp>
        <p:nvSpPr>
          <p:cNvPr id="6" name="矩形 5">
            <a:extLst>
              <a:ext uri="{FF2B5EF4-FFF2-40B4-BE49-F238E27FC236}">
                <a16:creationId xmlns:a16="http://schemas.microsoft.com/office/drawing/2014/main" id="{C474DEE7-C256-C0BC-DB32-6EDAB9114E3B}"/>
              </a:ext>
            </a:extLst>
          </p:cNvPr>
          <p:cNvSpPr/>
          <p:nvPr/>
        </p:nvSpPr>
        <p:spPr>
          <a:xfrm>
            <a:off x="198285" y="129560"/>
            <a:ext cx="3884617" cy="400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a:lnSpc>
                <a:spcPct val="115000"/>
              </a:lnSpc>
            </a:pPr>
            <a:r>
              <a:rPr lang="en-US" altLang="zh-TW" sz="2000" b="1" dirty="0">
                <a:latin typeface="微软雅黑" panose="020B0503020204020204" pitchFamily="34" charset="-122"/>
                <a:ea typeface="微软雅黑" panose="020B0503020204020204" pitchFamily="34" charset="-122"/>
              </a:rPr>
              <a:t>05.</a:t>
            </a:r>
            <a:r>
              <a:rPr lang="zh-TW" altLang="en-US" sz="2000" b="1" dirty="0">
                <a:latin typeface="微软雅黑" panose="020B0503020204020204" pitchFamily="34" charset="-122"/>
                <a:ea typeface="微软雅黑" panose="020B0503020204020204" pitchFamily="34" charset="-122"/>
              </a:rPr>
              <a:t>永續經營實踐</a:t>
            </a:r>
            <a:endParaRPr lang="zh-TW" altLang="zh-TW"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0961130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3C660FB-B297-51B7-A347-11AB42FC580E}"/>
              </a:ext>
            </a:extLst>
          </p:cNvPr>
          <p:cNvSpPr txBox="1"/>
          <p:nvPr/>
        </p:nvSpPr>
        <p:spPr>
          <a:xfrm>
            <a:off x="198285" y="2511413"/>
            <a:ext cx="5614940" cy="3170099"/>
          </a:xfrm>
          <a:prstGeom prst="rect">
            <a:avLst/>
          </a:prstGeom>
          <a:noFill/>
        </p:spPr>
        <p:txBody>
          <a:bodyPr wrap="square" rtlCol="0">
            <a:spAutoFit/>
          </a:bodyPr>
          <a:lstStyle/>
          <a:p>
            <a:pPr>
              <a:lnSpc>
                <a:spcPct val="150000"/>
              </a:lnSpc>
            </a:pPr>
            <a:r>
              <a:rPr lang="en-US" altLang="zh-TW" sz="2000" b="1" dirty="0">
                <a:latin typeface="微軟正黑體" panose="020B0604030504040204" pitchFamily="34" charset="-120"/>
                <a:ea typeface="微軟正黑體" panose="020B0604030504040204" pitchFamily="34" charset="-120"/>
                <a:cs typeface="Calibri" panose="020F0502020204030204"/>
              </a:rPr>
              <a:t>113</a:t>
            </a:r>
            <a:r>
              <a:rPr lang="zh-TW" altLang="en-US" sz="2000" b="1" dirty="0">
                <a:latin typeface="微軟正黑體" panose="020B0604030504040204" pitchFamily="34" charset="-120"/>
                <a:ea typeface="微軟正黑體" panose="020B0604030504040204" pitchFamily="34" charset="-120"/>
                <a:cs typeface="Calibri" panose="020F0502020204030204"/>
              </a:rPr>
              <a:t>年啟用碼頭區及理貨區上方太陽能板設置容量</a:t>
            </a:r>
            <a:r>
              <a:rPr lang="en-US" altLang="zh-TW" sz="2000" b="1" dirty="0">
                <a:latin typeface="微軟正黑體" panose="020B0604030504040204" pitchFamily="34" charset="-120"/>
                <a:ea typeface="微軟正黑體" panose="020B0604030504040204" pitchFamily="34" charset="-120"/>
                <a:cs typeface="Calibri" panose="020F0502020204030204"/>
              </a:rPr>
              <a:t>76.56kW</a:t>
            </a:r>
            <a:r>
              <a:rPr lang="zh-TW" altLang="en-US" sz="2000" b="1" dirty="0">
                <a:latin typeface="微軟正黑體" panose="020B0604030504040204" pitchFamily="34" charset="-120"/>
                <a:ea typeface="微軟正黑體" panose="020B0604030504040204" pitchFamily="34" charset="-120"/>
                <a:cs typeface="Calibri" panose="020F0502020204030204"/>
              </a:rPr>
              <a:t>。預計發電度數</a:t>
            </a:r>
            <a:r>
              <a:rPr lang="en-US" altLang="zh-TW" sz="2000" b="1" dirty="0">
                <a:latin typeface="微軟正黑體" panose="020B0604030504040204" pitchFamily="34" charset="-120"/>
                <a:ea typeface="微軟正黑體" panose="020B0604030504040204" pitchFamily="34" charset="-120"/>
                <a:cs typeface="Calibri" panose="020F0502020204030204"/>
              </a:rPr>
              <a:t>63,784</a:t>
            </a:r>
            <a:r>
              <a:rPr lang="zh-TW" altLang="en-US" sz="2000" b="1" dirty="0">
                <a:latin typeface="微軟正黑體" panose="020B0604030504040204" pitchFamily="34" charset="-120"/>
                <a:ea typeface="微軟正黑體" panose="020B0604030504040204" pitchFamily="34" charset="-120"/>
                <a:cs typeface="Calibri" panose="020F0502020204030204"/>
              </a:rPr>
              <a:t>度</a:t>
            </a:r>
            <a:r>
              <a:rPr lang="en-US" altLang="zh-TW" sz="2000" b="1" dirty="0">
                <a:latin typeface="微軟正黑體" panose="020B0604030504040204" pitchFamily="34" charset="-120"/>
                <a:ea typeface="微軟正黑體" panose="020B0604030504040204" pitchFamily="34" charset="-120"/>
                <a:cs typeface="Calibri" panose="020F0502020204030204"/>
              </a:rPr>
              <a:t>/</a:t>
            </a:r>
            <a:r>
              <a:rPr lang="zh-TW" altLang="en-US" sz="2000" b="1" dirty="0">
                <a:latin typeface="微軟正黑體" panose="020B0604030504040204" pitchFamily="34" charset="-120"/>
                <a:ea typeface="微軟正黑體" panose="020B0604030504040204" pitchFamily="34" charset="-120"/>
                <a:cs typeface="Calibri" panose="020F0502020204030204"/>
              </a:rPr>
              <a:t>年。</a:t>
            </a:r>
            <a:endParaRPr lang="en-US" altLang="zh-TW" sz="2000" b="1" dirty="0">
              <a:latin typeface="微軟正黑體" panose="020B0604030504040204" pitchFamily="34" charset="-120"/>
              <a:ea typeface="微軟正黑體" panose="020B0604030504040204" pitchFamily="34" charset="-120"/>
              <a:cs typeface="Calibri" panose="020F0502020204030204"/>
            </a:endParaRPr>
          </a:p>
          <a:p>
            <a:endParaRPr lang="en-US" altLang="zh-TW" sz="2000" dirty="0"/>
          </a:p>
          <a:p>
            <a:r>
              <a:rPr lang="zh-TW" altLang="en-US" sz="2000" b="1" dirty="0">
                <a:latin typeface="微軟正黑體" panose="020B0604030504040204" pitchFamily="34" charset="-120"/>
                <a:ea typeface="微軟正黑體" panose="020B0604030504040204" pitchFamily="34" charset="-120"/>
              </a:rPr>
              <a:t>主要製冷系統</a:t>
            </a:r>
            <a:r>
              <a:rPr lang="zh-TW" altLang="zh-TW" sz="2000" b="1" dirty="0">
                <a:latin typeface="微軟正黑體" panose="020B0604030504040204" pitchFamily="34" charset="-120"/>
                <a:ea typeface="微軟正黑體" panose="020B0604030504040204" pitchFamily="34" charset="-120"/>
              </a:rPr>
              <a:t>使用的是不會產生溫室氣體的 </a:t>
            </a:r>
            <a:r>
              <a:rPr lang="en-US" altLang="zh-TW" sz="2000" b="1" dirty="0">
                <a:latin typeface="微軟正黑體" panose="020B0604030504040204" pitchFamily="34" charset="-120"/>
                <a:ea typeface="微軟正黑體" panose="020B0604030504040204" pitchFamily="34" charset="-120"/>
              </a:rPr>
              <a:t>NH3-CaCl2 </a:t>
            </a:r>
            <a:r>
              <a:rPr lang="zh-TW" altLang="zh-TW" sz="2000" b="1" dirty="0">
                <a:latin typeface="微軟正黑體" panose="020B0604030504040204" pitchFamily="34" charset="-120"/>
                <a:ea typeface="微軟正黑體" panose="020B0604030504040204" pitchFamily="34" charset="-120"/>
              </a:rPr>
              <a:t>的二次冷媒系統</a:t>
            </a:r>
            <a:r>
              <a:rPr lang="zh-TW" altLang="en-US" sz="2000" b="1" dirty="0">
                <a:latin typeface="微軟正黑體" panose="020B0604030504040204" pitchFamily="34" charset="-120"/>
                <a:ea typeface="微軟正黑體" panose="020B0604030504040204" pitchFamily="34" charset="-120"/>
              </a:rPr>
              <a:t>，</a:t>
            </a:r>
            <a:r>
              <a:rPr lang="zh-TW" altLang="zh-TW" sz="2000" b="1" dirty="0">
                <a:latin typeface="微軟正黑體" panose="020B0604030504040204" pitchFamily="34" charset="-120"/>
                <a:ea typeface="微軟正黑體" panose="020B0604030504040204" pitchFamily="34" charset="-120"/>
              </a:rPr>
              <a:t>GWP為</a:t>
            </a:r>
            <a:r>
              <a:rPr lang="en-US" altLang="zh-TW" sz="2000" b="1" dirty="0">
                <a:latin typeface="微軟正黑體" panose="020B0604030504040204" pitchFamily="34" charset="-120"/>
                <a:ea typeface="微軟正黑體" panose="020B0604030504040204" pitchFamily="34" charset="-120"/>
              </a:rPr>
              <a:t>0，大幅降低倉儲的範疇一之碳排放，同時也協助客戶降低在範疇三之碳排放量。</a:t>
            </a:r>
            <a:br>
              <a:rPr lang="en-US" altLang="zh-TW" sz="2000" b="1" dirty="0">
                <a:latin typeface="微軟正黑體" panose="020B0604030504040204" pitchFamily="34" charset="-120"/>
                <a:ea typeface="微軟正黑體" panose="020B0604030504040204" pitchFamily="34" charset="-120"/>
              </a:rPr>
            </a:br>
            <a:r>
              <a:rPr lang="en-US" altLang="zh-TW" sz="2000" b="1" dirty="0">
                <a:latin typeface="微軟正黑體" panose="020B0604030504040204" pitchFamily="34" charset="-120"/>
                <a:ea typeface="微軟正黑體" panose="020B0604030504040204" pitchFamily="34" charset="-120"/>
              </a:rPr>
              <a:t>(氟系冷媒，除了R1234yf的GWP小於1，其餘市面常用的氟系冷媒GWP皆超過1000。)</a:t>
            </a:r>
            <a:endParaRPr lang="zh-TW" altLang="en-US" sz="2000" b="1" dirty="0">
              <a:latin typeface="微軟正黑體" panose="020B0604030504040204" pitchFamily="34" charset="-120"/>
              <a:ea typeface="微軟正黑體" panose="020B0604030504040204" pitchFamily="34" charset="-120"/>
              <a:cs typeface="Calibri"/>
            </a:endParaRPr>
          </a:p>
        </p:txBody>
      </p:sp>
      <p:pic>
        <p:nvPicPr>
          <p:cNvPr id="4" name="圖片 3">
            <a:extLst>
              <a:ext uri="{FF2B5EF4-FFF2-40B4-BE49-F238E27FC236}">
                <a16:creationId xmlns:a16="http://schemas.microsoft.com/office/drawing/2014/main" id="{73E9C726-B35B-6954-3E3E-FE4445895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255" y="970864"/>
            <a:ext cx="3793290" cy="2844326"/>
          </a:xfrm>
          <a:prstGeom prst="rect">
            <a:avLst/>
          </a:prstGeom>
        </p:spPr>
      </p:pic>
      <p:sp>
        <p:nvSpPr>
          <p:cNvPr id="5" name="箭號: 五邊形 4">
            <a:extLst>
              <a:ext uri="{FF2B5EF4-FFF2-40B4-BE49-F238E27FC236}">
                <a16:creationId xmlns:a16="http://schemas.microsoft.com/office/drawing/2014/main" id="{FB038412-95E8-7D0C-5E8A-55DD5465EBF9}"/>
              </a:ext>
            </a:extLst>
          </p:cNvPr>
          <p:cNvSpPr/>
          <p:nvPr/>
        </p:nvSpPr>
        <p:spPr>
          <a:xfrm>
            <a:off x="198285" y="733565"/>
            <a:ext cx="3629038" cy="608909"/>
          </a:xfrm>
          <a:prstGeom prst="homePlat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accent1"/>
                </a:solidFill>
                <a:latin typeface="微軟正黑體" panose="020B0604030504040204" pitchFamily="34" charset="-120"/>
                <a:ea typeface="微軟正黑體" panose="020B0604030504040204" pitchFamily="34" charset="-120"/>
              </a:rPr>
              <a:t>淨零措施</a:t>
            </a:r>
          </a:p>
        </p:txBody>
      </p:sp>
      <p:sp>
        <p:nvSpPr>
          <p:cNvPr id="3" name="投影片編號版面配置區 2">
            <a:extLst>
              <a:ext uri="{FF2B5EF4-FFF2-40B4-BE49-F238E27FC236}">
                <a16:creationId xmlns:a16="http://schemas.microsoft.com/office/drawing/2014/main" id="{03BF74D4-06A5-1AB7-639D-5A4283F1D0ED}"/>
              </a:ext>
            </a:extLst>
          </p:cNvPr>
          <p:cNvSpPr>
            <a:spLocks noGrp="1"/>
          </p:cNvSpPr>
          <p:nvPr>
            <p:ph type="sldNum" sz="quarter" idx="4"/>
          </p:nvPr>
        </p:nvSpPr>
        <p:spPr>
          <a:xfrm>
            <a:off x="9214104" y="6348476"/>
            <a:ext cx="2743200" cy="365125"/>
          </a:xfrm>
          <a:prstGeom prst="rect">
            <a:avLst/>
          </a:prstGeom>
        </p:spPr>
        <p:txBody>
          <a:bodyPr/>
          <a:lstStyle>
            <a:defPPr>
              <a:defRPr lang="zh-CN"/>
            </a:defPPr>
            <a:lvl1pPr marL="0" algn="r" defTabSz="914400" rtl="0" eaLnBrk="1" latinLnBrk="0" hangingPunct="1">
              <a:defRPr sz="18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05296-3ABF-435C-8036-E71F96C96A01}" type="slidenum">
              <a:rPr lang="zh-CN" altLang="en-US" smtClean="0"/>
              <a:pPr/>
              <a:t>26</a:t>
            </a:fld>
            <a:endParaRPr lang="zh-CN" altLang="en-US" dirty="0"/>
          </a:p>
        </p:txBody>
      </p:sp>
      <p:pic>
        <p:nvPicPr>
          <p:cNvPr id="7" name="圖片 6">
            <a:extLst>
              <a:ext uri="{FF2B5EF4-FFF2-40B4-BE49-F238E27FC236}">
                <a16:creationId xmlns:a16="http://schemas.microsoft.com/office/drawing/2014/main" id="{6248D0D7-B3AF-E8DC-E1C5-1EB8FED36CE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62409" y="3973663"/>
            <a:ext cx="5521247" cy="2617480"/>
          </a:xfrm>
          <a:prstGeom prst="rect">
            <a:avLst/>
          </a:prstGeom>
          <a:solidFill>
            <a:schemeClr val="tx1">
              <a:lumMod val="65000"/>
              <a:lumOff val="35000"/>
            </a:schemeClr>
          </a:solidFill>
        </p:spPr>
      </p:pic>
      <p:sp>
        <p:nvSpPr>
          <p:cNvPr id="9" name="矩形 8">
            <a:extLst>
              <a:ext uri="{FF2B5EF4-FFF2-40B4-BE49-F238E27FC236}">
                <a16:creationId xmlns:a16="http://schemas.microsoft.com/office/drawing/2014/main" id="{26A16D7E-2CEA-61DC-9912-867A3D72C4A3}"/>
              </a:ext>
            </a:extLst>
          </p:cNvPr>
          <p:cNvSpPr/>
          <p:nvPr/>
        </p:nvSpPr>
        <p:spPr>
          <a:xfrm>
            <a:off x="198285" y="129560"/>
            <a:ext cx="3884617" cy="400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a:lnSpc>
                <a:spcPct val="115000"/>
              </a:lnSpc>
            </a:pPr>
            <a:r>
              <a:rPr lang="en-US" altLang="zh-TW" sz="2000" b="1" dirty="0">
                <a:latin typeface="微软雅黑" panose="020B0503020204020204" pitchFamily="34" charset="-122"/>
                <a:ea typeface="微软雅黑" panose="020B0503020204020204" pitchFamily="34" charset="-122"/>
              </a:rPr>
              <a:t>05.</a:t>
            </a:r>
            <a:r>
              <a:rPr lang="zh-TW" altLang="en-US" sz="2000" b="1" dirty="0">
                <a:latin typeface="微软雅黑" panose="020B0503020204020204" pitchFamily="34" charset="-122"/>
                <a:ea typeface="微软雅黑" panose="020B0503020204020204" pitchFamily="34" charset="-122"/>
              </a:rPr>
              <a:t>永續經營實踐</a:t>
            </a:r>
            <a:endParaRPr lang="zh-TW" altLang="zh-TW"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1919723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F5C7321-3BF3-86B1-4C67-267287DDA8FF}"/>
              </a:ext>
            </a:extLst>
          </p:cNvPr>
          <p:cNvSpPr txBox="1">
            <a:spLocks/>
          </p:cNvSpPr>
          <p:nvPr/>
        </p:nvSpPr>
        <p:spPr>
          <a:xfrm>
            <a:off x="198285" y="1825624"/>
            <a:ext cx="5030165" cy="435133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60000"/>
              </a:lnSpc>
            </a:pPr>
            <a:r>
              <a:rPr lang="zh-TW" altLang="en-US" sz="2400" b="1" dirty="0">
                <a:latin typeface="微軟正黑體" panose="020B0604030504040204" pitchFamily="34" charset="-120"/>
                <a:ea typeface="微軟正黑體" panose="020B0604030504040204" pitchFamily="34" charset="-120"/>
                <a:cs typeface="Calibri" panose="020F0502020204030204"/>
              </a:rPr>
              <a:t>冷凍倉儲業一直以來都被列為</a:t>
            </a:r>
            <a:r>
              <a:rPr lang="en-US" altLang="zh-TW" sz="2400" b="1" dirty="0">
                <a:latin typeface="微軟正黑體" panose="020B0604030504040204" pitchFamily="34" charset="-120"/>
                <a:ea typeface="微軟正黑體" panose="020B0604030504040204" pitchFamily="34" charset="-120"/>
                <a:cs typeface="Calibri" panose="020F0502020204030204"/>
              </a:rPr>
              <a:t>3K</a:t>
            </a:r>
            <a:r>
              <a:rPr lang="zh-TW" altLang="en-US" sz="2400" b="1" dirty="0">
                <a:latin typeface="微軟正黑體" panose="020B0604030504040204" pitchFamily="34" charset="-120"/>
                <a:ea typeface="微軟正黑體" panose="020B0604030504040204" pitchFamily="34" charset="-120"/>
                <a:cs typeface="Calibri" panose="020F0502020204030204"/>
              </a:rPr>
              <a:t>產業之一</a:t>
            </a:r>
            <a:r>
              <a:rPr lang="en-US" altLang="zh-TW" sz="2400" b="1" dirty="0">
                <a:latin typeface="微軟正黑體" panose="020B0604030504040204" pitchFamily="34" charset="-120"/>
                <a:ea typeface="微軟正黑體" panose="020B0604030504040204" pitchFamily="34" charset="-120"/>
                <a:cs typeface="Calibri" panose="020F0502020204030204"/>
              </a:rPr>
              <a:t>(</a:t>
            </a:r>
            <a:r>
              <a:rPr lang="zh-TW" altLang="en-US" sz="2400" b="1" dirty="0">
                <a:latin typeface="微軟正黑體" panose="020B0604030504040204" pitchFamily="34" charset="-120"/>
                <a:ea typeface="微軟正黑體" panose="020B0604030504040204" pitchFamily="34" charset="-120"/>
                <a:cs typeface="Calibri" panose="020F0502020204030204"/>
              </a:rPr>
              <a:t>辛苦，危險，骯髒</a:t>
            </a:r>
            <a:r>
              <a:rPr lang="en-US" altLang="zh-TW" sz="2400" b="1" dirty="0">
                <a:latin typeface="微軟正黑體" panose="020B0604030504040204" pitchFamily="34" charset="-120"/>
                <a:ea typeface="微軟正黑體" panose="020B0604030504040204" pitchFamily="34" charset="-120"/>
                <a:cs typeface="Calibri" panose="020F0502020204030204"/>
              </a:rPr>
              <a:t>)</a:t>
            </a:r>
          </a:p>
          <a:p>
            <a:pPr algn="just">
              <a:lnSpc>
                <a:spcPct val="160000"/>
              </a:lnSpc>
            </a:pPr>
            <a:r>
              <a:rPr lang="zh-TW" altLang="en-US" sz="2400" b="1" dirty="0">
                <a:latin typeface="微軟正黑體" panose="020B0604030504040204" pitchFamily="34" charset="-120"/>
                <a:ea typeface="微軟正黑體" panose="020B0604030504040204" pitchFamily="34" charset="-120"/>
                <a:cs typeface="Calibri" panose="020F0502020204030204"/>
              </a:rPr>
              <a:t>全廠作業已電動拖板車及堆高機來處理疊棧及搬運作業</a:t>
            </a:r>
            <a:r>
              <a:rPr lang="en-US" altLang="zh-TW" sz="2400" b="1" dirty="0">
                <a:latin typeface="微軟正黑體" panose="020B0604030504040204" pitchFamily="34" charset="-120"/>
                <a:ea typeface="微軟正黑體" panose="020B0604030504040204" pitchFamily="34" charset="-120"/>
                <a:cs typeface="Calibri" panose="020F0502020204030204"/>
              </a:rPr>
              <a:t>(</a:t>
            </a:r>
            <a:r>
              <a:rPr lang="zh-TW" altLang="en-US" sz="2400" b="1" dirty="0">
                <a:latin typeface="微軟正黑體" panose="020B0604030504040204" pitchFamily="34" charset="-120"/>
                <a:ea typeface="微軟正黑體" panose="020B0604030504040204" pitchFamily="34" charset="-120"/>
                <a:cs typeface="Calibri" panose="020F0502020204030204"/>
              </a:rPr>
              <a:t>減少</a:t>
            </a:r>
            <a:r>
              <a:rPr lang="en-US" altLang="zh-TW" sz="2400" b="1" dirty="0">
                <a:latin typeface="微軟正黑體" panose="020B0604030504040204" pitchFamily="34" charset="-120"/>
                <a:ea typeface="微軟正黑體" panose="020B0604030504040204" pitchFamily="34" charset="-120"/>
                <a:cs typeface="Calibri" panose="020F0502020204030204"/>
              </a:rPr>
              <a:t>3K</a:t>
            </a:r>
            <a:r>
              <a:rPr lang="zh-TW" altLang="en-US" sz="2400" b="1" dirty="0">
                <a:latin typeface="微軟正黑體" panose="020B0604030504040204" pitchFamily="34" charset="-120"/>
                <a:ea typeface="微軟正黑體" panose="020B0604030504040204" pitchFamily="34" charset="-120"/>
                <a:cs typeface="Calibri" panose="020F0502020204030204"/>
              </a:rPr>
              <a:t>的辛苦</a:t>
            </a:r>
            <a:r>
              <a:rPr lang="en-US" altLang="zh-TW" sz="2400" b="1" dirty="0">
                <a:latin typeface="微軟正黑體" panose="020B0604030504040204" pitchFamily="34" charset="-120"/>
                <a:ea typeface="微軟正黑體" panose="020B0604030504040204" pitchFamily="34" charset="-120"/>
                <a:cs typeface="Calibri" panose="020F0502020204030204"/>
              </a:rPr>
              <a:t>)</a:t>
            </a:r>
            <a:r>
              <a:rPr lang="zh-TW" altLang="en-US" sz="2400" b="1" dirty="0">
                <a:latin typeface="微軟正黑體" panose="020B0604030504040204" pitchFamily="34" charset="-120"/>
                <a:ea typeface="微軟正黑體" panose="020B0604030504040204" pitchFamily="34" charset="-120"/>
                <a:cs typeface="Calibri" panose="020F0502020204030204"/>
              </a:rPr>
              <a:t>。</a:t>
            </a:r>
            <a:endParaRPr lang="en-US" altLang="zh-TW" sz="2400" b="1" dirty="0">
              <a:latin typeface="微軟正黑體" panose="020B0604030504040204" pitchFamily="34" charset="-120"/>
              <a:ea typeface="微軟正黑體" panose="020B0604030504040204" pitchFamily="34" charset="-120"/>
              <a:cs typeface="Calibri" panose="020F0502020204030204"/>
            </a:endParaRPr>
          </a:p>
          <a:p>
            <a:pPr algn="just">
              <a:lnSpc>
                <a:spcPct val="160000"/>
              </a:lnSpc>
            </a:pPr>
            <a:r>
              <a:rPr lang="zh-TW" altLang="en-US" sz="2400" b="1" dirty="0">
                <a:latin typeface="微軟正黑體" panose="020B0604030504040204" pitchFamily="34" charset="-120"/>
                <a:ea typeface="微軟正黑體" panose="020B0604030504040204" pitchFamily="34" charset="-120"/>
                <a:cs typeface="Calibri" panose="020F0502020204030204"/>
              </a:rPr>
              <a:t>導入低溫自動倉儲，已貨就人的 設計減少在低溫環境下發生工安風險</a:t>
            </a:r>
            <a:r>
              <a:rPr lang="en-US" altLang="zh-TW" sz="2400" b="1" dirty="0">
                <a:latin typeface="微軟正黑體" panose="020B0604030504040204" pitchFamily="34" charset="-120"/>
                <a:ea typeface="微軟正黑體" panose="020B0604030504040204" pitchFamily="34" charset="-120"/>
                <a:cs typeface="Calibri" panose="020F0502020204030204"/>
              </a:rPr>
              <a:t>(</a:t>
            </a:r>
            <a:r>
              <a:rPr lang="zh-TW" altLang="en-US" sz="2400" b="1" dirty="0">
                <a:latin typeface="微軟正黑體" panose="020B0604030504040204" pitchFamily="34" charset="-120"/>
                <a:ea typeface="微軟正黑體" panose="020B0604030504040204" pitchFamily="34" charset="-120"/>
                <a:cs typeface="Calibri" panose="020F0502020204030204"/>
              </a:rPr>
              <a:t>降低</a:t>
            </a:r>
            <a:r>
              <a:rPr lang="en-US" altLang="zh-TW" sz="2400" b="1" dirty="0">
                <a:latin typeface="微軟正黑體" panose="020B0604030504040204" pitchFamily="34" charset="-120"/>
                <a:ea typeface="微軟正黑體" panose="020B0604030504040204" pitchFamily="34" charset="-120"/>
                <a:cs typeface="Calibri" panose="020F0502020204030204"/>
              </a:rPr>
              <a:t>3K</a:t>
            </a:r>
            <a:r>
              <a:rPr lang="zh-TW" altLang="en-US" sz="2400" b="1" dirty="0">
                <a:latin typeface="微軟正黑體" panose="020B0604030504040204" pitchFamily="34" charset="-120"/>
                <a:ea typeface="微軟正黑體" panose="020B0604030504040204" pitchFamily="34" charset="-120"/>
                <a:cs typeface="Calibri" panose="020F0502020204030204"/>
              </a:rPr>
              <a:t>的危險</a:t>
            </a:r>
            <a:r>
              <a:rPr lang="en-US" altLang="zh-TW" sz="2400" b="1" dirty="0">
                <a:latin typeface="微軟正黑體" panose="020B0604030504040204" pitchFamily="34" charset="-120"/>
                <a:ea typeface="微軟正黑體" panose="020B0604030504040204" pitchFamily="34" charset="-120"/>
                <a:cs typeface="Calibri" panose="020F0502020204030204"/>
              </a:rPr>
              <a:t>)</a:t>
            </a:r>
            <a:r>
              <a:rPr lang="zh-TW" altLang="en-US" sz="2400" b="1" dirty="0">
                <a:latin typeface="微軟正黑體" panose="020B0604030504040204" pitchFamily="34" charset="-120"/>
                <a:ea typeface="微軟正黑體" panose="020B0604030504040204" pitchFamily="34" charset="-120"/>
                <a:cs typeface="Calibri" panose="020F0502020204030204"/>
              </a:rPr>
              <a:t>。</a:t>
            </a:r>
            <a:endParaRPr lang="en-US" altLang="zh-TW" sz="2400" b="1" dirty="0">
              <a:latin typeface="微軟正黑體" panose="020B0604030504040204" pitchFamily="34" charset="-120"/>
              <a:ea typeface="微軟正黑體" panose="020B0604030504040204" pitchFamily="34" charset="-120"/>
              <a:cs typeface="Calibri" panose="020F0502020204030204"/>
            </a:endParaRPr>
          </a:p>
          <a:p>
            <a:pPr algn="just">
              <a:lnSpc>
                <a:spcPct val="160000"/>
              </a:lnSpc>
            </a:pPr>
            <a:r>
              <a:rPr lang="zh-TW" altLang="en-US" sz="2400" b="1" dirty="0">
                <a:latin typeface="微軟正黑體" panose="020B0604030504040204" pitchFamily="34" charset="-120"/>
                <a:ea typeface="微軟正黑體" panose="020B0604030504040204" pitchFamily="34" charset="-120"/>
                <a:cs typeface="Calibri" panose="020F0502020204030204"/>
              </a:rPr>
              <a:t>建置明亮乾淨的溫控理貨作業區， </a:t>
            </a:r>
            <a:r>
              <a:rPr lang="en-US" altLang="zh-TW" sz="2400" b="1" dirty="0">
                <a:latin typeface="微軟正黑體" panose="020B0604030504040204" pitchFamily="34" charset="-120"/>
                <a:ea typeface="微軟正黑體" panose="020B0604030504040204" pitchFamily="34" charset="-120"/>
                <a:cs typeface="Calibri" panose="020F0502020204030204"/>
              </a:rPr>
              <a:t>(</a:t>
            </a:r>
            <a:r>
              <a:rPr lang="zh-TW" altLang="en-US" sz="2400" b="1" dirty="0">
                <a:latin typeface="微軟正黑體" panose="020B0604030504040204" pitchFamily="34" charset="-120"/>
                <a:ea typeface="微軟正黑體" panose="020B0604030504040204" pitchFamily="34" charset="-120"/>
                <a:cs typeface="Calibri" panose="020F0502020204030204"/>
              </a:rPr>
              <a:t>排除</a:t>
            </a:r>
            <a:r>
              <a:rPr lang="en-US" altLang="zh-TW" sz="2400" b="1" dirty="0">
                <a:latin typeface="微軟正黑體" panose="020B0604030504040204" pitchFamily="34" charset="-120"/>
                <a:ea typeface="微軟正黑體" panose="020B0604030504040204" pitchFamily="34" charset="-120"/>
                <a:cs typeface="Calibri" panose="020F0502020204030204"/>
              </a:rPr>
              <a:t>3K</a:t>
            </a:r>
            <a:r>
              <a:rPr lang="zh-TW" altLang="en-US" sz="2400" b="1" dirty="0">
                <a:latin typeface="微軟正黑體" panose="020B0604030504040204" pitchFamily="34" charset="-120"/>
                <a:ea typeface="微軟正黑體" panose="020B0604030504040204" pitchFamily="34" charset="-120"/>
                <a:cs typeface="Calibri" panose="020F0502020204030204"/>
              </a:rPr>
              <a:t>的骯髒</a:t>
            </a:r>
            <a:r>
              <a:rPr lang="en-US" altLang="zh-TW" sz="2400" b="1" dirty="0">
                <a:latin typeface="微軟正黑體" panose="020B0604030504040204" pitchFamily="34" charset="-120"/>
                <a:ea typeface="微軟正黑體" panose="020B0604030504040204" pitchFamily="34" charset="-120"/>
                <a:cs typeface="Calibri" panose="020F0502020204030204"/>
              </a:rPr>
              <a:t>)</a:t>
            </a:r>
            <a:endParaRPr lang="zh-TW" altLang="en-US" sz="2400" b="1" dirty="0">
              <a:latin typeface="微軟正黑體" panose="020B0604030504040204" pitchFamily="34" charset="-120"/>
              <a:ea typeface="微軟正黑體" panose="020B0604030504040204" pitchFamily="34" charset="-120"/>
              <a:cs typeface="Calibri" panose="020F0502020204030204"/>
            </a:endParaRPr>
          </a:p>
        </p:txBody>
      </p:sp>
      <p:sp>
        <p:nvSpPr>
          <p:cNvPr id="5" name="箭號: 五邊形 4">
            <a:extLst>
              <a:ext uri="{FF2B5EF4-FFF2-40B4-BE49-F238E27FC236}">
                <a16:creationId xmlns:a16="http://schemas.microsoft.com/office/drawing/2014/main" id="{232E7A95-E1A4-58D3-E6DF-EA3F66891DE2}"/>
              </a:ext>
            </a:extLst>
          </p:cNvPr>
          <p:cNvSpPr/>
          <p:nvPr/>
        </p:nvSpPr>
        <p:spPr>
          <a:xfrm>
            <a:off x="198285" y="822633"/>
            <a:ext cx="3552898" cy="608909"/>
          </a:xfrm>
          <a:prstGeom prst="homePlat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accent1"/>
                </a:solidFill>
                <a:latin typeface="微軟正黑體" panose="020B0604030504040204" pitchFamily="34" charset="-120"/>
                <a:ea typeface="微軟正黑體" panose="020B0604030504040204" pitchFamily="34" charset="-120"/>
              </a:rPr>
              <a:t>友善作業環境</a:t>
            </a:r>
          </a:p>
        </p:txBody>
      </p:sp>
      <p:pic>
        <p:nvPicPr>
          <p:cNvPr id="6" name="圖片 5">
            <a:extLst>
              <a:ext uri="{FF2B5EF4-FFF2-40B4-BE49-F238E27FC236}">
                <a16:creationId xmlns:a16="http://schemas.microsoft.com/office/drawing/2014/main" id="{C34D910D-6C9E-981F-23B4-60474C4B1838}"/>
              </a:ext>
            </a:extLst>
          </p:cNvPr>
          <p:cNvPicPr>
            <a:picLocks noChangeAspect="1"/>
          </p:cNvPicPr>
          <p:nvPr/>
        </p:nvPicPr>
        <p:blipFill>
          <a:blip r:embed="rId3">
            <a:extLst>
              <a:ext uri="{28A0092B-C50C-407E-A947-70E740481C1C}">
                <a14:useLocalDpi xmlns:a14="http://schemas.microsoft.com/office/drawing/2010/main" val="0"/>
              </a:ext>
            </a:extLst>
          </a:blip>
          <a:srcRect b="7112"/>
          <a:stretch/>
        </p:blipFill>
        <p:spPr>
          <a:xfrm rot="5400000">
            <a:off x="8326914" y="2492238"/>
            <a:ext cx="4395246" cy="3062019"/>
          </a:xfrm>
          <a:prstGeom prst="rect">
            <a:avLst/>
          </a:prstGeom>
        </p:spPr>
      </p:pic>
      <p:pic>
        <p:nvPicPr>
          <p:cNvPr id="7" name="圖片 6">
            <a:extLst>
              <a:ext uri="{FF2B5EF4-FFF2-40B4-BE49-F238E27FC236}">
                <a16:creationId xmlns:a16="http://schemas.microsoft.com/office/drawing/2014/main" id="{CA8EF925-8955-4E2E-2930-CF7D74BDF7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5876" y="4093030"/>
            <a:ext cx="2837121" cy="2127841"/>
          </a:xfrm>
          <a:prstGeom prst="rect">
            <a:avLst/>
          </a:prstGeom>
        </p:spPr>
      </p:pic>
      <p:pic>
        <p:nvPicPr>
          <p:cNvPr id="8" name="內容版面配置區 17">
            <a:extLst>
              <a:ext uri="{FF2B5EF4-FFF2-40B4-BE49-F238E27FC236}">
                <a16:creationId xmlns:a16="http://schemas.microsoft.com/office/drawing/2014/main" id="{9F2D4E7E-78F2-7B17-293A-078BCB571D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6516" y="1825625"/>
            <a:ext cx="2836481" cy="2127841"/>
          </a:xfrm>
          <a:prstGeom prst="rect">
            <a:avLst/>
          </a:prstGeom>
        </p:spPr>
      </p:pic>
      <p:sp>
        <p:nvSpPr>
          <p:cNvPr id="2" name="投影片編號版面配置區 1">
            <a:extLst>
              <a:ext uri="{FF2B5EF4-FFF2-40B4-BE49-F238E27FC236}">
                <a16:creationId xmlns:a16="http://schemas.microsoft.com/office/drawing/2014/main" id="{0A4BE3AC-E741-48C3-C6BC-939668167932}"/>
              </a:ext>
            </a:extLst>
          </p:cNvPr>
          <p:cNvSpPr>
            <a:spLocks noGrp="1"/>
          </p:cNvSpPr>
          <p:nvPr>
            <p:ph type="sldNum" sz="quarter" idx="4"/>
          </p:nvPr>
        </p:nvSpPr>
        <p:spPr>
          <a:xfrm>
            <a:off x="9214104" y="6348476"/>
            <a:ext cx="2743200" cy="365125"/>
          </a:xfrm>
          <a:prstGeom prst="rect">
            <a:avLst/>
          </a:prstGeom>
        </p:spPr>
        <p:txBody>
          <a:bodyPr/>
          <a:lstStyle>
            <a:defPPr>
              <a:defRPr lang="zh-CN"/>
            </a:defPPr>
            <a:lvl1pPr marL="0" algn="r" defTabSz="914400" rtl="0" eaLnBrk="1" latinLnBrk="0" hangingPunct="1">
              <a:defRPr sz="18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05296-3ABF-435C-8036-E71F96C96A01}" type="slidenum">
              <a:rPr lang="zh-CN" altLang="en-US" smtClean="0"/>
              <a:pPr/>
              <a:t>27</a:t>
            </a:fld>
            <a:endParaRPr lang="zh-CN" altLang="en-US" dirty="0"/>
          </a:p>
        </p:txBody>
      </p:sp>
      <p:sp>
        <p:nvSpPr>
          <p:cNvPr id="4" name="矩形 3">
            <a:extLst>
              <a:ext uri="{FF2B5EF4-FFF2-40B4-BE49-F238E27FC236}">
                <a16:creationId xmlns:a16="http://schemas.microsoft.com/office/drawing/2014/main" id="{CA9B34CB-BBBD-87B2-4C65-E0EF3A31FDB0}"/>
              </a:ext>
            </a:extLst>
          </p:cNvPr>
          <p:cNvSpPr/>
          <p:nvPr/>
        </p:nvSpPr>
        <p:spPr>
          <a:xfrm>
            <a:off x="198285" y="129560"/>
            <a:ext cx="3884617" cy="400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a:lnSpc>
                <a:spcPct val="115000"/>
              </a:lnSpc>
            </a:pPr>
            <a:r>
              <a:rPr lang="en-US" altLang="zh-TW" sz="2000" b="1" dirty="0">
                <a:latin typeface="微软雅黑" panose="020B0503020204020204" pitchFamily="34" charset="-122"/>
                <a:ea typeface="微软雅黑" panose="020B0503020204020204" pitchFamily="34" charset="-122"/>
              </a:rPr>
              <a:t>05.</a:t>
            </a:r>
            <a:r>
              <a:rPr lang="zh-TW" altLang="en-US" sz="2000" b="1" dirty="0">
                <a:latin typeface="微软雅黑" panose="020B0503020204020204" pitchFamily="34" charset="-122"/>
                <a:ea typeface="微软雅黑" panose="020B0503020204020204" pitchFamily="34" charset="-122"/>
              </a:rPr>
              <a:t>永續經營實踐</a:t>
            </a:r>
            <a:endParaRPr lang="zh-TW" altLang="zh-TW"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8911353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CDA04D41-B249-5C72-DF68-030BECDC6D31}"/>
              </a:ext>
            </a:extLst>
          </p:cNvPr>
          <p:cNvSpPr>
            <a:spLocks noGrp="1"/>
          </p:cNvSpPr>
          <p:nvPr>
            <p:ph type="sldNum" sz="quarter" idx="4"/>
          </p:nvPr>
        </p:nvSpPr>
        <p:spPr>
          <a:xfrm>
            <a:off x="9214104" y="6348476"/>
            <a:ext cx="2743200" cy="365125"/>
          </a:xfrm>
          <a:prstGeom prst="rect">
            <a:avLst/>
          </a:prstGeom>
        </p:spPr>
        <p:txBody>
          <a:bodyPr/>
          <a:lstStyle>
            <a:defPPr>
              <a:defRPr lang="zh-CN"/>
            </a:defPPr>
            <a:lvl1pPr marL="0" algn="r" defTabSz="914400" rtl="0" eaLnBrk="1" latinLnBrk="0" hangingPunct="1">
              <a:defRPr sz="18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605296-3ABF-435C-8036-E71F96C96A01}" type="slidenum">
              <a:rPr lang="zh-CN" altLang="en-US" smtClean="0"/>
              <a:pPr/>
              <a:t>28</a:t>
            </a:fld>
            <a:endParaRPr lang="zh-CN" altLang="en-US" dirty="0"/>
          </a:p>
        </p:txBody>
      </p:sp>
      <p:sp>
        <p:nvSpPr>
          <p:cNvPr id="4" name="箭號: 五邊形 3">
            <a:extLst>
              <a:ext uri="{FF2B5EF4-FFF2-40B4-BE49-F238E27FC236}">
                <a16:creationId xmlns:a16="http://schemas.microsoft.com/office/drawing/2014/main" id="{FB36D086-47AF-E367-EEBC-C39EBC991541}"/>
              </a:ext>
            </a:extLst>
          </p:cNvPr>
          <p:cNvSpPr/>
          <p:nvPr/>
        </p:nvSpPr>
        <p:spPr>
          <a:xfrm>
            <a:off x="198285" y="845752"/>
            <a:ext cx="3552898" cy="608909"/>
          </a:xfrm>
          <a:prstGeom prst="homePlat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accent1"/>
                </a:solidFill>
                <a:latin typeface="微軟正黑體" panose="020B0604030504040204" pitchFamily="34" charset="-120"/>
                <a:ea typeface="微軟正黑體" panose="020B0604030504040204" pitchFamily="34" charset="-120"/>
              </a:rPr>
              <a:t>建置完善冷鏈</a:t>
            </a:r>
          </a:p>
        </p:txBody>
      </p:sp>
      <p:sp>
        <p:nvSpPr>
          <p:cNvPr id="7" name="文字方塊 6">
            <a:extLst>
              <a:ext uri="{FF2B5EF4-FFF2-40B4-BE49-F238E27FC236}">
                <a16:creationId xmlns:a16="http://schemas.microsoft.com/office/drawing/2014/main" id="{FC08AC51-DF4B-FAF8-A168-2796845FBFE7}"/>
              </a:ext>
            </a:extLst>
          </p:cNvPr>
          <p:cNvSpPr txBox="1"/>
          <p:nvPr/>
        </p:nvSpPr>
        <p:spPr>
          <a:xfrm>
            <a:off x="198285" y="1688952"/>
            <a:ext cx="4295554" cy="4401205"/>
          </a:xfrm>
          <a:prstGeom prst="rect">
            <a:avLst/>
          </a:prstGeom>
          <a:noFill/>
        </p:spPr>
        <p:txBody>
          <a:bodyPr wrap="square" rtlCol="0">
            <a:spAutoFit/>
          </a:bodyPr>
          <a:lstStyle/>
          <a:p>
            <a:pPr marL="342900" indent="-342900">
              <a:buFont typeface="Arial" panose="020B0604020202020204" pitchFamily="34" charset="0"/>
              <a:buChar char="•"/>
            </a:pPr>
            <a:r>
              <a:rPr lang="en-US" altLang="zh-TW" sz="2000" b="1" i="0" dirty="0">
                <a:effectLst/>
                <a:latin typeface="微軟正黑體" panose="020B0604030504040204" pitchFamily="34" charset="-120"/>
                <a:ea typeface="微軟正黑體" panose="020B0604030504040204" pitchFamily="34" charset="-120"/>
              </a:rPr>
              <a:t>WWF</a:t>
            </a:r>
            <a:r>
              <a:rPr lang="zh-TW" altLang="en-US" sz="2000" b="1" i="0" dirty="0">
                <a:effectLst/>
                <a:latin typeface="微軟正黑體" panose="020B0604030504040204" pitchFamily="34" charset="-120"/>
                <a:ea typeface="微軟正黑體" panose="020B0604030504040204" pitchFamily="34" charset="-120"/>
              </a:rPr>
              <a:t>數據顯示，糧食生產使用了大量的資源，但全球糧食有三成是被浪費掉。</a:t>
            </a:r>
            <a:r>
              <a:rPr lang="zh-TW" altLang="en-US" sz="2000" b="1" dirty="0">
                <a:latin typeface="微軟正黑體" panose="020B0604030504040204" pitchFamily="34" charset="-120"/>
                <a:ea typeface="微軟正黑體" panose="020B0604030504040204" pitchFamily="34" charset="-120"/>
              </a:rPr>
              <a:t>這</a:t>
            </a:r>
            <a:r>
              <a:rPr lang="zh-TW" altLang="en-US" sz="2000" b="1" i="0" dirty="0">
                <a:effectLst/>
                <a:latin typeface="微軟正黑體" panose="020B0604030504040204" pitchFamily="34" charset="-120"/>
                <a:ea typeface="微軟正黑體" panose="020B0604030504040204" pitchFamily="34" charset="-120"/>
              </a:rPr>
              <a:t>佔全世界溫室氣體總排放量的</a:t>
            </a:r>
            <a:r>
              <a:rPr lang="en-US" altLang="zh-TW" sz="2000" b="1" i="0" dirty="0">
                <a:effectLst/>
                <a:latin typeface="微軟正黑體" panose="020B0604030504040204" pitchFamily="34" charset="-120"/>
                <a:ea typeface="微軟正黑體" panose="020B0604030504040204" pitchFamily="34" charset="-120"/>
              </a:rPr>
              <a:t>8~10%</a:t>
            </a:r>
            <a:r>
              <a:rPr lang="zh-TW" altLang="en-US" sz="2000" b="1" i="0" dirty="0">
                <a:effectLst/>
                <a:latin typeface="微軟正黑體" panose="020B0604030504040204" pitchFamily="34" charset="-120"/>
                <a:ea typeface="微軟正黑體" panose="020B0604030504040204" pitchFamily="34" charset="-120"/>
              </a:rPr>
              <a:t>。另一方面全世界有</a:t>
            </a:r>
            <a:r>
              <a:rPr lang="en-US" altLang="zh-TW" sz="2000" b="1" i="0" dirty="0">
                <a:effectLst/>
                <a:latin typeface="微軟正黑體" panose="020B0604030504040204" pitchFamily="34" charset="-120"/>
                <a:ea typeface="微軟正黑體" panose="020B0604030504040204" pitchFamily="34" charset="-120"/>
              </a:rPr>
              <a:t>8</a:t>
            </a:r>
            <a:r>
              <a:rPr lang="zh-TW" altLang="en-US" sz="2000" b="1" i="0" dirty="0">
                <a:effectLst/>
                <a:latin typeface="微軟正黑體" panose="020B0604030504040204" pitchFamily="34" charset="-120"/>
                <a:ea typeface="微軟正黑體" panose="020B0604030504040204" pitchFamily="34" charset="-120"/>
              </a:rPr>
              <a:t>億人口在挨餓。</a:t>
            </a:r>
            <a:endParaRPr lang="en-US" altLang="zh-TW" sz="2000" b="1" i="0" dirty="0">
              <a:effectLst/>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zh-TW" altLang="en-US" sz="2000" b="1" dirty="0">
                <a:latin typeface="微軟正黑體" panose="020B0604030504040204" pitchFamily="34" charset="-120"/>
                <a:ea typeface="微軟正黑體" panose="020B0604030504040204" pitchFamily="34" charset="-120"/>
              </a:rPr>
              <a:t>台灣糧食自給率不到</a:t>
            </a:r>
            <a:r>
              <a:rPr lang="en-US" altLang="zh-TW" sz="2000" b="1" dirty="0">
                <a:latin typeface="微軟正黑體" panose="020B0604030504040204" pitchFamily="34" charset="-120"/>
                <a:ea typeface="微軟正黑體" panose="020B0604030504040204" pitchFamily="34" charset="-120"/>
              </a:rPr>
              <a:t>40%</a:t>
            </a:r>
            <a:r>
              <a:rPr lang="zh-TW" altLang="en-US" sz="2000" b="1" dirty="0">
                <a:latin typeface="微軟正黑體" panose="020B0604030504040204" pitchFamily="34" charset="-120"/>
                <a:ea typeface="微軟正黑體" panose="020B0604030504040204" pitchFamily="34" charset="-120"/>
              </a:rPr>
              <a:t>，但每年糧食浪費約</a:t>
            </a:r>
            <a:r>
              <a:rPr lang="en-US" altLang="zh-TW" sz="2000" b="1" dirty="0">
                <a:latin typeface="微軟正黑體" panose="020B0604030504040204" pitchFamily="34" charset="-120"/>
                <a:ea typeface="微軟正黑體" panose="020B0604030504040204" pitchFamily="34" charset="-120"/>
              </a:rPr>
              <a:t>384</a:t>
            </a:r>
            <a:r>
              <a:rPr lang="zh-TW" altLang="en-US" sz="2000" b="1" dirty="0">
                <a:latin typeface="微軟正黑體" panose="020B0604030504040204" pitchFamily="34" charset="-120"/>
                <a:ea typeface="微軟正黑體" panose="020B0604030504040204" pitchFamily="34" charset="-120"/>
              </a:rPr>
              <a:t>萬公噸。其中</a:t>
            </a:r>
            <a:r>
              <a:rPr lang="zh-TW" altLang="en-US" sz="2000" b="1" i="0" dirty="0">
                <a:effectLst/>
                <a:latin typeface="微軟正黑體" panose="020B0604030504040204" pitchFamily="34" charset="-120"/>
                <a:ea typeface="微軟正黑體" panose="020B0604030504040204" pitchFamily="34" charset="-120"/>
              </a:rPr>
              <a:t>在冷鏈運儲中因為不當溫度的食品貨損就佔了其中百分之十二。</a:t>
            </a:r>
            <a:endParaRPr lang="en-US" altLang="zh-TW" sz="2000" b="1" i="0" dirty="0">
              <a:effectLst/>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zh-TW" altLang="en-US" sz="2000" b="1" dirty="0">
                <a:latin typeface="微軟正黑體" panose="020B0604030504040204" pitchFamily="34" charset="-120"/>
                <a:ea typeface="微軟正黑體" panose="020B0604030504040204" pitchFamily="34" charset="-120"/>
              </a:rPr>
              <a:t>建置完善不斷鏈的冷鏈，可以減少糧食的浪費</a:t>
            </a:r>
            <a:r>
              <a:rPr lang="en-US" altLang="zh-TW" sz="2000" b="1" dirty="0">
                <a:latin typeface="微軟正黑體" panose="020B0604030504040204" pitchFamily="34" charset="-120"/>
                <a:ea typeface="微軟正黑體" panose="020B0604030504040204" pitchFamily="34" charset="-120"/>
              </a:rPr>
              <a:t>(SDG12.3)</a:t>
            </a:r>
            <a:r>
              <a:rPr lang="zh-TW" altLang="en-US" sz="2000" b="1" dirty="0">
                <a:latin typeface="微軟正黑體" panose="020B0604030504040204" pitchFamily="34" charset="-120"/>
                <a:ea typeface="微軟正黑體" panose="020B0604030504040204" pitchFamily="34" charset="-120"/>
              </a:rPr>
              <a:t>，減少溫排，及減少飢餓</a:t>
            </a:r>
            <a:r>
              <a:rPr lang="en-US" altLang="zh-TW" sz="2000" b="1" dirty="0">
                <a:latin typeface="微軟正黑體" panose="020B0604030504040204" pitchFamily="34" charset="-120"/>
                <a:ea typeface="微軟正黑體" panose="020B0604030504040204" pitchFamily="34" charset="-120"/>
              </a:rPr>
              <a:t>(SDG2)</a:t>
            </a:r>
            <a:r>
              <a:rPr lang="zh-TW" altLang="en-US" sz="2000" b="1" dirty="0">
                <a:latin typeface="微軟正黑體" panose="020B0604030504040204" pitchFamily="34" charset="-120"/>
                <a:ea typeface="微軟正黑體" panose="020B0604030504040204" pitchFamily="34" charset="-120"/>
              </a:rPr>
              <a:t>，確保國家糧食安全。</a:t>
            </a:r>
            <a:br>
              <a:rPr lang="zh-TW" altLang="en-US" sz="2000" b="1" dirty="0">
                <a:latin typeface="微軟正黑體" panose="020B0604030504040204" pitchFamily="34" charset="-120"/>
                <a:ea typeface="微軟正黑體" panose="020B0604030504040204" pitchFamily="34" charset="-120"/>
              </a:rPr>
            </a:br>
            <a:endParaRPr lang="zh-TW" altLang="en-US" sz="2000" b="1" dirty="0">
              <a:latin typeface="微軟正黑體" panose="020B0604030504040204" pitchFamily="34" charset="-120"/>
              <a:ea typeface="微軟正黑體" panose="020B0604030504040204" pitchFamily="34" charset="-120"/>
            </a:endParaRPr>
          </a:p>
        </p:txBody>
      </p:sp>
      <p:graphicFrame>
        <p:nvGraphicFramePr>
          <p:cNvPr id="8" name="資料庫圖表 7">
            <a:extLst>
              <a:ext uri="{FF2B5EF4-FFF2-40B4-BE49-F238E27FC236}">
                <a16:creationId xmlns:a16="http://schemas.microsoft.com/office/drawing/2014/main" id="{C3186FF3-9A1D-D584-F0B0-D1B798A7D04F}"/>
              </a:ext>
            </a:extLst>
          </p:cNvPr>
          <p:cNvGraphicFramePr/>
          <p:nvPr/>
        </p:nvGraphicFramePr>
        <p:xfrm>
          <a:off x="3991229" y="81239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圖片 9">
            <a:extLst>
              <a:ext uri="{FF2B5EF4-FFF2-40B4-BE49-F238E27FC236}">
                <a16:creationId xmlns:a16="http://schemas.microsoft.com/office/drawing/2014/main" id="{14E10597-DF77-6E6B-7933-9453BF98410F}"/>
              </a:ext>
            </a:extLst>
          </p:cNvPr>
          <p:cNvPicPr>
            <a:picLocks noChangeAspect="1"/>
          </p:cNvPicPr>
          <p:nvPr/>
        </p:nvPicPr>
        <p:blipFill>
          <a:blip r:embed="rId8">
            <a:extLst>
              <a:ext uri="{28A0092B-C50C-407E-A947-70E740481C1C}">
                <a14:useLocalDpi xmlns:a14="http://schemas.microsoft.com/office/drawing/2010/main" val="0"/>
              </a:ext>
            </a:extLst>
          </a:blip>
          <a:srcRect t="1" r="68033" b="2546"/>
          <a:stretch/>
        </p:blipFill>
        <p:spPr>
          <a:xfrm>
            <a:off x="5137079" y="1092140"/>
            <a:ext cx="1761561" cy="1920764"/>
          </a:xfrm>
          <a:prstGeom prst="rect">
            <a:avLst/>
          </a:prstGeom>
        </p:spPr>
      </p:pic>
      <p:pic>
        <p:nvPicPr>
          <p:cNvPr id="12" name="圖片 11">
            <a:extLst>
              <a:ext uri="{FF2B5EF4-FFF2-40B4-BE49-F238E27FC236}">
                <a16:creationId xmlns:a16="http://schemas.microsoft.com/office/drawing/2014/main" id="{BC33D210-0E92-E5E0-0E24-182DFC1B91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77360" y="3610235"/>
            <a:ext cx="1533525" cy="1571625"/>
          </a:xfrm>
          <a:prstGeom prst="rect">
            <a:avLst/>
          </a:prstGeom>
        </p:spPr>
      </p:pic>
      <p:sp>
        <p:nvSpPr>
          <p:cNvPr id="6" name="矩形 5">
            <a:extLst>
              <a:ext uri="{FF2B5EF4-FFF2-40B4-BE49-F238E27FC236}">
                <a16:creationId xmlns:a16="http://schemas.microsoft.com/office/drawing/2014/main" id="{14061996-6F89-7872-1B72-7F087B791175}"/>
              </a:ext>
            </a:extLst>
          </p:cNvPr>
          <p:cNvSpPr/>
          <p:nvPr/>
        </p:nvSpPr>
        <p:spPr>
          <a:xfrm>
            <a:off x="198285" y="129560"/>
            <a:ext cx="3884617" cy="4001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a:lnSpc>
                <a:spcPct val="115000"/>
              </a:lnSpc>
            </a:pPr>
            <a:r>
              <a:rPr lang="en-US" altLang="zh-TW" sz="2000" b="1" dirty="0">
                <a:latin typeface="微软雅黑" panose="020B0503020204020204" pitchFamily="34" charset="-122"/>
                <a:ea typeface="微软雅黑" panose="020B0503020204020204" pitchFamily="34" charset="-122"/>
              </a:rPr>
              <a:t>05.</a:t>
            </a:r>
            <a:r>
              <a:rPr lang="zh-TW" altLang="en-US" sz="2000" b="1" dirty="0">
                <a:latin typeface="微软雅黑" panose="020B0503020204020204" pitchFamily="34" charset="-122"/>
                <a:ea typeface="微软雅黑" panose="020B0503020204020204" pitchFamily="34" charset="-122"/>
              </a:rPr>
              <a:t>永續經營實踐</a:t>
            </a:r>
            <a:endParaRPr lang="zh-TW" altLang="zh-TW"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58989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383B48A9-1DCF-B527-9CBB-ADCBC0F1A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678" y="-5405"/>
            <a:ext cx="10968931" cy="6858000"/>
          </a:xfrm>
          <a:prstGeom prst="rect">
            <a:avLst/>
          </a:prstGeom>
        </p:spPr>
      </p:pic>
      <p:grpSp>
        <p:nvGrpSpPr>
          <p:cNvPr id="23" name="群組 22">
            <a:extLst>
              <a:ext uri="{FF2B5EF4-FFF2-40B4-BE49-F238E27FC236}">
                <a16:creationId xmlns:a16="http://schemas.microsoft.com/office/drawing/2014/main" id="{F233E7E9-66F9-9B53-7728-F3272079E9BE}"/>
              </a:ext>
            </a:extLst>
          </p:cNvPr>
          <p:cNvGrpSpPr/>
          <p:nvPr/>
        </p:nvGrpSpPr>
        <p:grpSpPr>
          <a:xfrm>
            <a:off x="-894520" y="-159465"/>
            <a:ext cx="12424420" cy="7027771"/>
            <a:chOff x="-920236" y="-175176"/>
            <a:chExt cx="12424420" cy="7027771"/>
          </a:xfrm>
        </p:grpSpPr>
        <p:cxnSp>
          <p:nvCxnSpPr>
            <p:cNvPr id="421" name="直接连接符 420">
              <a:extLst>
                <a:ext uri="{FF2B5EF4-FFF2-40B4-BE49-F238E27FC236}">
                  <a16:creationId xmlns:a16="http://schemas.microsoft.com/office/drawing/2014/main" id="{C9F3FC43-BEAA-49A7-8F66-484CFC4E8B7C}"/>
                </a:ext>
              </a:extLst>
            </p:cNvPr>
            <p:cNvCxnSpPr>
              <a:cxnSpLocks/>
            </p:cNvCxnSpPr>
            <p:nvPr/>
          </p:nvCxnSpPr>
          <p:spPr>
            <a:xfrm flipH="1">
              <a:off x="687816" y="1933411"/>
              <a:ext cx="237119" cy="228600"/>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组合 2">
              <a:extLst>
                <a:ext uri="{FF2B5EF4-FFF2-40B4-BE49-F238E27FC236}">
                  <a16:creationId xmlns:a16="http://schemas.microsoft.com/office/drawing/2014/main" id="{4106EDC3-7142-521C-8440-4A301364FF52}"/>
                </a:ext>
              </a:extLst>
            </p:cNvPr>
            <p:cNvGrpSpPr/>
            <p:nvPr/>
          </p:nvGrpSpPr>
          <p:grpSpPr>
            <a:xfrm flipH="1">
              <a:off x="80333" y="-175176"/>
              <a:ext cx="11423851" cy="6861255"/>
              <a:chOff x="781505" y="-7831"/>
              <a:chExt cx="11423851" cy="6861255"/>
            </a:xfrm>
          </p:grpSpPr>
          <p:pic>
            <p:nvPicPr>
              <p:cNvPr id="14" name="图片 418">
                <a:extLst>
                  <a:ext uri="{FF2B5EF4-FFF2-40B4-BE49-F238E27FC236}">
                    <a16:creationId xmlns:a16="http://schemas.microsoft.com/office/drawing/2014/main" id="{9CD667CF-5E6A-0A32-0CA3-B6B8EB8E3960}"/>
                  </a:ext>
                </a:extLst>
              </p:cNvPr>
              <p:cNvPicPr>
                <a:picLocks noChangeAspect="1"/>
              </p:cNvPicPr>
              <p:nvPr/>
            </p:nvPicPr>
            <p:blipFill>
              <a:blip r:embed="rId4"/>
              <a:srcRect t="27686" r="5622"/>
              <a:stretch>
                <a:fillRect/>
              </a:stretch>
            </p:blipFill>
            <p:spPr>
              <a:xfrm>
                <a:off x="781505" y="-7831"/>
                <a:ext cx="10838995" cy="4959310"/>
              </a:xfrm>
              <a:custGeom>
                <a:avLst/>
                <a:gdLst>
                  <a:gd name="connsiteX0" fmla="*/ 0 w 10838995"/>
                  <a:gd name="connsiteY0" fmla="*/ 0 h 4959310"/>
                  <a:gd name="connsiteX1" fmla="*/ 10838995 w 10838995"/>
                  <a:gd name="connsiteY1" fmla="*/ 0 h 4959310"/>
                  <a:gd name="connsiteX2" fmla="*/ 10838995 w 10838995"/>
                  <a:gd name="connsiteY2" fmla="*/ 4959310 h 4959310"/>
                  <a:gd name="connsiteX3" fmla="*/ 0 w 10838995"/>
                  <a:gd name="connsiteY3" fmla="*/ 4959310 h 4959310"/>
                </a:gdLst>
                <a:ahLst/>
                <a:cxnLst>
                  <a:cxn ang="0">
                    <a:pos x="connsiteX0" y="connsiteY0"/>
                  </a:cxn>
                  <a:cxn ang="0">
                    <a:pos x="connsiteX1" y="connsiteY1"/>
                  </a:cxn>
                  <a:cxn ang="0">
                    <a:pos x="connsiteX2" y="connsiteY2"/>
                  </a:cxn>
                  <a:cxn ang="0">
                    <a:pos x="connsiteX3" y="connsiteY3"/>
                  </a:cxn>
                </a:cxnLst>
                <a:rect l="l" t="t" r="r" b="b"/>
                <a:pathLst>
                  <a:path w="10838995" h="4959310">
                    <a:moveTo>
                      <a:pt x="0" y="0"/>
                    </a:moveTo>
                    <a:lnTo>
                      <a:pt x="10838995" y="0"/>
                    </a:lnTo>
                    <a:lnTo>
                      <a:pt x="10838995" y="4959310"/>
                    </a:lnTo>
                    <a:lnTo>
                      <a:pt x="0" y="4959310"/>
                    </a:lnTo>
                    <a:close/>
                  </a:path>
                </a:pathLst>
              </a:custGeom>
            </p:spPr>
          </p:pic>
          <p:pic>
            <p:nvPicPr>
              <p:cNvPr id="15" name="图片 407">
                <a:extLst>
                  <a:ext uri="{FF2B5EF4-FFF2-40B4-BE49-F238E27FC236}">
                    <a16:creationId xmlns:a16="http://schemas.microsoft.com/office/drawing/2014/main" id="{90960662-E7AD-2FCF-C301-C0F096EA4853}"/>
                  </a:ext>
                </a:extLst>
              </p:cNvPr>
              <p:cNvPicPr>
                <a:picLocks noChangeAspect="1"/>
              </p:cNvPicPr>
              <p:nvPr/>
            </p:nvPicPr>
            <p:blipFill>
              <a:blip r:embed="rId4"/>
              <a:srcRect l="43582"/>
              <a:stretch>
                <a:fillRect/>
              </a:stretch>
            </p:blipFill>
            <p:spPr>
              <a:xfrm flipH="1">
                <a:off x="5725882" y="-4577"/>
                <a:ext cx="6479474" cy="6858001"/>
              </a:xfrm>
              <a:custGeom>
                <a:avLst/>
                <a:gdLst>
                  <a:gd name="connsiteX0" fmla="*/ 6479473 w 6479473"/>
                  <a:gd name="connsiteY0" fmla="*/ 0 h 6858000"/>
                  <a:gd name="connsiteX1" fmla="*/ 0 w 6479473"/>
                  <a:gd name="connsiteY1" fmla="*/ 0 h 6858000"/>
                  <a:gd name="connsiteX2" fmla="*/ 0 w 6479473"/>
                  <a:gd name="connsiteY2" fmla="*/ 6858000 h 6858000"/>
                  <a:gd name="connsiteX3" fmla="*/ 6479473 w 64794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79473" h="6858000">
                    <a:moveTo>
                      <a:pt x="6479473" y="0"/>
                    </a:moveTo>
                    <a:lnTo>
                      <a:pt x="0" y="0"/>
                    </a:lnTo>
                    <a:lnTo>
                      <a:pt x="0" y="6858000"/>
                    </a:lnTo>
                    <a:lnTo>
                      <a:pt x="6479473" y="6858000"/>
                    </a:lnTo>
                    <a:close/>
                  </a:path>
                </a:pathLst>
              </a:custGeom>
            </p:spPr>
          </p:pic>
        </p:grpSp>
        <p:sp>
          <p:nvSpPr>
            <p:cNvPr id="17" name="任意多边形: 形状 413">
              <a:extLst>
                <a:ext uri="{FF2B5EF4-FFF2-40B4-BE49-F238E27FC236}">
                  <a16:creationId xmlns:a16="http://schemas.microsoft.com/office/drawing/2014/main" id="{293905AC-88CD-8D08-5E6F-244BA94C076E}"/>
                </a:ext>
              </a:extLst>
            </p:cNvPr>
            <p:cNvSpPr/>
            <p:nvPr/>
          </p:nvSpPr>
          <p:spPr>
            <a:xfrm>
              <a:off x="4072470" y="-10069"/>
              <a:ext cx="3841690" cy="2461533"/>
            </a:xfrm>
            <a:custGeom>
              <a:avLst/>
              <a:gdLst>
                <a:gd name="connsiteX0" fmla="*/ 12046 w 4009778"/>
                <a:gd name="connsiteY0" fmla="*/ 0 h 2486731"/>
                <a:gd name="connsiteX1" fmla="*/ 4009778 w 4009778"/>
                <a:gd name="connsiteY1" fmla="*/ 0 h 2486731"/>
                <a:gd name="connsiteX2" fmla="*/ 4009778 w 4009778"/>
                <a:gd name="connsiteY2" fmla="*/ 951638 h 2486731"/>
                <a:gd name="connsiteX3" fmla="*/ 2474685 w 4009778"/>
                <a:gd name="connsiteY3" fmla="*/ 2486731 h 2486731"/>
                <a:gd name="connsiteX4" fmla="*/ 0 w 4009778"/>
                <a:gd name="connsiteY4" fmla="*/ 12046 h 248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9778" h="2486731">
                  <a:moveTo>
                    <a:pt x="12046" y="0"/>
                  </a:moveTo>
                  <a:lnTo>
                    <a:pt x="4009778" y="0"/>
                  </a:lnTo>
                  <a:lnTo>
                    <a:pt x="4009778" y="951638"/>
                  </a:lnTo>
                  <a:lnTo>
                    <a:pt x="2474685" y="2486731"/>
                  </a:lnTo>
                  <a:lnTo>
                    <a:pt x="0" y="12046"/>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dirty="0"/>
            </a:p>
          </p:txBody>
        </p:sp>
        <p:sp>
          <p:nvSpPr>
            <p:cNvPr id="18" name="任意多边形: 形状 410">
              <a:extLst>
                <a:ext uri="{FF2B5EF4-FFF2-40B4-BE49-F238E27FC236}">
                  <a16:creationId xmlns:a16="http://schemas.microsoft.com/office/drawing/2014/main" id="{4FF8D97C-23A2-6EA8-5170-100948B98EEE}"/>
                </a:ext>
              </a:extLst>
            </p:cNvPr>
            <p:cNvSpPr/>
            <p:nvPr/>
          </p:nvSpPr>
          <p:spPr>
            <a:xfrm flipH="1">
              <a:off x="-15016" y="936816"/>
              <a:ext cx="1540086" cy="3080171"/>
            </a:xfrm>
            <a:custGeom>
              <a:avLst/>
              <a:gdLst>
                <a:gd name="connsiteX0" fmla="*/ 1540086 w 1540086"/>
                <a:gd name="connsiteY0" fmla="*/ 0 h 3080171"/>
                <a:gd name="connsiteX1" fmla="*/ 1540086 w 1540086"/>
                <a:gd name="connsiteY1" fmla="*/ 3080171 h 3080171"/>
                <a:gd name="connsiteX2" fmla="*/ 0 w 1540086"/>
                <a:gd name="connsiteY2" fmla="*/ 1540086 h 3080171"/>
              </a:gdLst>
              <a:ahLst/>
              <a:cxnLst>
                <a:cxn ang="0">
                  <a:pos x="connsiteX0" y="connsiteY0"/>
                </a:cxn>
                <a:cxn ang="0">
                  <a:pos x="connsiteX1" y="connsiteY1"/>
                </a:cxn>
                <a:cxn ang="0">
                  <a:pos x="connsiteX2" y="connsiteY2"/>
                </a:cxn>
              </a:cxnLst>
              <a:rect l="l" t="t" r="r" b="b"/>
              <a:pathLst>
                <a:path w="1540086" h="3080171">
                  <a:moveTo>
                    <a:pt x="1540086" y="0"/>
                  </a:moveTo>
                  <a:lnTo>
                    <a:pt x="1540086" y="3080171"/>
                  </a:lnTo>
                  <a:lnTo>
                    <a:pt x="0" y="1540086"/>
                  </a:lnTo>
                  <a:close/>
                </a:path>
              </a:pathLst>
            </a:cu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19" name="任意多边形: 形状 414">
              <a:extLst>
                <a:ext uri="{FF2B5EF4-FFF2-40B4-BE49-F238E27FC236}">
                  <a16:creationId xmlns:a16="http://schemas.microsoft.com/office/drawing/2014/main" id="{4A982358-0F5E-BBCB-E2B7-FE5EC83C8EAA}"/>
                </a:ext>
              </a:extLst>
            </p:cNvPr>
            <p:cNvSpPr/>
            <p:nvPr/>
          </p:nvSpPr>
          <p:spPr>
            <a:xfrm flipH="1">
              <a:off x="-55965" y="2476902"/>
              <a:ext cx="3994847" cy="4375693"/>
            </a:xfrm>
            <a:custGeom>
              <a:avLst/>
              <a:gdLst>
                <a:gd name="connsiteX0" fmla="*/ 2474686 w 4014726"/>
                <a:gd name="connsiteY0" fmla="*/ 0 h 4397467"/>
                <a:gd name="connsiteX1" fmla="*/ 4014726 w 4014726"/>
                <a:gd name="connsiteY1" fmla="*/ 1540041 h 4397467"/>
                <a:gd name="connsiteX2" fmla="*/ 4014726 w 4014726"/>
                <a:gd name="connsiteY2" fmla="*/ 3409331 h 4397467"/>
                <a:gd name="connsiteX3" fmla="*/ 3026590 w 4014726"/>
                <a:gd name="connsiteY3" fmla="*/ 4397467 h 4397467"/>
                <a:gd name="connsiteX4" fmla="*/ 1922782 w 4014726"/>
                <a:gd name="connsiteY4" fmla="*/ 4397467 h 4397467"/>
                <a:gd name="connsiteX5" fmla="*/ 0 w 4014726"/>
                <a:gd name="connsiteY5" fmla="*/ 2474686 h 439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4726" h="4397467">
                  <a:moveTo>
                    <a:pt x="2474686" y="0"/>
                  </a:moveTo>
                  <a:lnTo>
                    <a:pt x="4014726" y="1540041"/>
                  </a:lnTo>
                  <a:lnTo>
                    <a:pt x="4014726" y="3409331"/>
                  </a:lnTo>
                  <a:lnTo>
                    <a:pt x="3026590" y="4397467"/>
                  </a:lnTo>
                  <a:lnTo>
                    <a:pt x="1922782" y="4397467"/>
                  </a:lnTo>
                  <a:lnTo>
                    <a:pt x="0" y="247468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22" name="任意多边形: 形状 412">
              <a:extLst>
                <a:ext uri="{FF2B5EF4-FFF2-40B4-BE49-F238E27FC236}">
                  <a16:creationId xmlns:a16="http://schemas.microsoft.com/office/drawing/2014/main" id="{422287AD-4714-D15B-1394-3D2D265C3352}"/>
                </a:ext>
              </a:extLst>
            </p:cNvPr>
            <p:cNvSpPr/>
            <p:nvPr/>
          </p:nvSpPr>
          <p:spPr>
            <a:xfrm>
              <a:off x="-920236" y="4878"/>
              <a:ext cx="4949371" cy="2540705"/>
            </a:xfrm>
            <a:custGeom>
              <a:avLst/>
              <a:gdLst>
                <a:gd name="connsiteX0" fmla="*/ 17770 w 4949371"/>
                <a:gd name="connsiteY0" fmla="*/ 0 h 2492455"/>
                <a:gd name="connsiteX1" fmla="*/ 4931601 w 4949371"/>
                <a:gd name="connsiteY1" fmla="*/ 0 h 2492455"/>
                <a:gd name="connsiteX2" fmla="*/ 4949371 w 4949371"/>
                <a:gd name="connsiteY2" fmla="*/ 17770 h 2492455"/>
                <a:gd name="connsiteX3" fmla="*/ 2474686 w 4949371"/>
                <a:gd name="connsiteY3" fmla="*/ 2492455 h 2492455"/>
                <a:gd name="connsiteX4" fmla="*/ 0 w 4949371"/>
                <a:gd name="connsiteY4" fmla="*/ 17770 h 2492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9371" h="2492455">
                  <a:moveTo>
                    <a:pt x="17770" y="0"/>
                  </a:moveTo>
                  <a:lnTo>
                    <a:pt x="4931601" y="0"/>
                  </a:lnTo>
                  <a:lnTo>
                    <a:pt x="4949371" y="17770"/>
                  </a:lnTo>
                  <a:lnTo>
                    <a:pt x="2474686" y="2492455"/>
                  </a:lnTo>
                  <a:lnTo>
                    <a:pt x="0" y="17770"/>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grpSp>
      <p:sp>
        <p:nvSpPr>
          <p:cNvPr id="24" name="任意多边形: 形状 416">
            <a:extLst>
              <a:ext uri="{FF2B5EF4-FFF2-40B4-BE49-F238E27FC236}">
                <a16:creationId xmlns:a16="http://schemas.microsoft.com/office/drawing/2014/main" id="{84C31A1B-ECA7-E2F8-E2A5-D665BC99DC80}"/>
              </a:ext>
            </a:extLst>
          </p:cNvPr>
          <p:cNvSpPr/>
          <p:nvPr/>
        </p:nvSpPr>
        <p:spPr>
          <a:xfrm flipH="1">
            <a:off x="10428993" y="5054312"/>
            <a:ext cx="1789793" cy="1789793"/>
          </a:xfrm>
          <a:custGeom>
            <a:avLst/>
            <a:gdLst>
              <a:gd name="connsiteX0" fmla="*/ 0 w 1789793"/>
              <a:gd name="connsiteY0" fmla="*/ 0 h 1789793"/>
              <a:gd name="connsiteX1" fmla="*/ 1789793 w 1789793"/>
              <a:gd name="connsiteY1" fmla="*/ 1789793 h 1789793"/>
              <a:gd name="connsiteX2" fmla="*/ 0 w 1789793"/>
              <a:gd name="connsiteY2" fmla="*/ 1789793 h 1789793"/>
            </a:gdLst>
            <a:ahLst/>
            <a:cxnLst>
              <a:cxn ang="0">
                <a:pos x="connsiteX0" y="connsiteY0"/>
              </a:cxn>
              <a:cxn ang="0">
                <a:pos x="connsiteX1" y="connsiteY1"/>
              </a:cxn>
              <a:cxn ang="0">
                <a:pos x="connsiteX2" y="connsiteY2"/>
              </a:cxn>
            </a:cxnLst>
            <a:rect l="l" t="t" r="r" b="b"/>
            <a:pathLst>
              <a:path w="1789793" h="1789793">
                <a:moveTo>
                  <a:pt x="0" y="0"/>
                </a:moveTo>
                <a:lnTo>
                  <a:pt x="1789793" y="1789793"/>
                </a:lnTo>
                <a:lnTo>
                  <a:pt x="0" y="1789793"/>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圖片 1">
            <a:extLst>
              <a:ext uri="{FF2B5EF4-FFF2-40B4-BE49-F238E27FC236}">
                <a16:creationId xmlns:a16="http://schemas.microsoft.com/office/drawing/2014/main" id="{C011AE76-6E66-730E-F113-7BFF4DB086D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855204" y="2835499"/>
            <a:ext cx="4589757" cy="1179090"/>
          </a:xfrm>
          <a:prstGeom prst="rect">
            <a:avLst/>
          </a:prstGeom>
        </p:spPr>
      </p:pic>
      <p:pic>
        <p:nvPicPr>
          <p:cNvPr id="3" name="圖片 2">
            <a:extLst>
              <a:ext uri="{FF2B5EF4-FFF2-40B4-BE49-F238E27FC236}">
                <a16:creationId xmlns:a16="http://schemas.microsoft.com/office/drawing/2014/main" id="{7C8958D4-3B34-99DC-C630-6F770D2D1F58}"/>
              </a:ext>
            </a:extLst>
          </p:cNvPr>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t="-1830"/>
          <a:stretch/>
        </p:blipFill>
        <p:spPr>
          <a:xfrm>
            <a:off x="10508704" y="-5405"/>
            <a:ext cx="1448869" cy="1654962"/>
          </a:xfrm>
          <a:prstGeom prst="rect">
            <a:avLst/>
          </a:prstGeom>
        </p:spPr>
      </p:pic>
      <p:sp>
        <p:nvSpPr>
          <p:cNvPr id="13" name="矩形 12">
            <a:extLst>
              <a:ext uri="{FF2B5EF4-FFF2-40B4-BE49-F238E27FC236}">
                <a16:creationId xmlns:a16="http://schemas.microsoft.com/office/drawing/2014/main" id="{59CB582F-43E3-A687-A3C5-8A6143E0257A}"/>
              </a:ext>
            </a:extLst>
          </p:cNvPr>
          <p:cNvSpPr/>
          <p:nvPr/>
        </p:nvSpPr>
        <p:spPr>
          <a:xfrm>
            <a:off x="4837125" y="5510200"/>
            <a:ext cx="4186600" cy="821572"/>
          </a:xfrm>
          <a:prstGeom prst="rect">
            <a:avLst/>
          </a:prstGeom>
          <a:solidFill>
            <a:srgbClr val="0187AC"/>
          </a:solidFill>
        </p:spPr>
        <p:txBody>
          <a:bodyPr wrap="square" anchor="ctr">
            <a:spAutoFit/>
            <a:scene3d>
              <a:camera prst="orthographicFront"/>
              <a:lightRig rig="threePt" dir="t"/>
            </a:scene3d>
            <a:sp3d contourW="12700"/>
          </a:bodyPr>
          <a:lstStyle/>
          <a:p>
            <a:pPr algn="dist" eaLnBrk="1" hangingPunct="1">
              <a:lnSpc>
                <a:spcPct val="150000"/>
              </a:lnSpc>
              <a:spcBef>
                <a:spcPct val="0"/>
              </a:spcBef>
              <a:buFont typeface="Arial" panose="020B0604020202020204" pitchFamily="34" charset="0"/>
              <a:buNone/>
            </a:pPr>
            <a:r>
              <a:rPr lang="zh-TW" altLang="en-US" sz="3600" b="1" dirty="0">
                <a:solidFill>
                  <a:schemeClr val="bg1"/>
                </a:solidFill>
                <a:latin typeface="微軟正黑體" panose="020B0604030504040204" pitchFamily="34" charset="-120"/>
                <a:ea typeface="微軟正黑體" panose="020B0604030504040204" pitchFamily="34" charset="-120"/>
                <a:hlinkClick r:id="rId7"/>
              </a:rPr>
              <a:t>簡報結束</a:t>
            </a:r>
            <a:endParaRPr lang="en-US" altLang="zh-TW" sz="3600" b="1" dirty="0">
              <a:solidFill>
                <a:schemeClr val="bg1"/>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D4FE72C8-2DB0-9C19-F4D9-D572688E4D78}"/>
              </a:ext>
            </a:extLst>
          </p:cNvPr>
          <p:cNvSpPr txBox="1"/>
          <p:nvPr/>
        </p:nvSpPr>
        <p:spPr>
          <a:xfrm>
            <a:off x="4020308" y="4871668"/>
            <a:ext cx="7968856" cy="584775"/>
          </a:xfrm>
          <a:prstGeom prst="rect">
            <a:avLst/>
          </a:prstGeom>
          <a:noFill/>
        </p:spPr>
        <p:txBody>
          <a:bodyPr wrap="square" rtlCol="0">
            <a:spAutoFit/>
          </a:bodyPr>
          <a:lstStyle/>
          <a:p>
            <a:r>
              <a:rPr lang="zh-TW" altLang="en-US" sz="3200" dirty="0"/>
              <a:t>最好的能源是節約能源，共同朝向淨零排碳</a:t>
            </a:r>
          </a:p>
        </p:txBody>
      </p:sp>
      <p:sp>
        <p:nvSpPr>
          <p:cNvPr id="8" name="矩形 7">
            <a:extLst>
              <a:ext uri="{FF2B5EF4-FFF2-40B4-BE49-F238E27FC236}">
                <a16:creationId xmlns:a16="http://schemas.microsoft.com/office/drawing/2014/main" id="{D6DBB091-46A8-AFC3-5CEF-8AEA89BB3060}"/>
              </a:ext>
            </a:extLst>
          </p:cNvPr>
          <p:cNvSpPr/>
          <p:nvPr/>
        </p:nvSpPr>
        <p:spPr>
          <a:xfrm>
            <a:off x="4692709" y="3897938"/>
            <a:ext cx="8719111" cy="662554"/>
          </a:xfrm>
          <a:prstGeom prst="rect">
            <a:avLst/>
          </a:prstGeom>
        </p:spPr>
        <p:txBody>
          <a:bodyPr wrap="square">
            <a:spAutoFit/>
          </a:bodyPr>
          <a:lstStyle/>
          <a:p>
            <a:pPr>
              <a:lnSpc>
                <a:spcPct val="150000"/>
              </a:lnSpc>
              <a:defRPr/>
            </a:pPr>
            <a:r>
              <a:rPr lang="zh-TW" altLang="en-US" sz="2800" b="1" dirty="0">
                <a:solidFill>
                  <a:srgbClr val="152E52"/>
                </a:solidFill>
                <a:effectLst>
                  <a:reflection blurRad="6350" stA="31000" endPos="50000" dist="76200" dir="5400000" sy="-100000" algn="bl" rotWithShape="0"/>
                </a:effectLst>
                <a:latin typeface="+mn-ea"/>
              </a:rPr>
              <a:t>安全、迅速、新鮮、節能、低碳、多元化服務</a:t>
            </a:r>
          </a:p>
        </p:txBody>
      </p:sp>
    </p:spTree>
    <p:extLst>
      <p:ext uri="{BB962C8B-B14F-4D97-AF65-F5344CB8AC3E}">
        <p14:creationId xmlns:p14="http://schemas.microsoft.com/office/powerpoint/2010/main" val="122082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CDEF469-B59C-C370-E5EA-89B4C98E10E3}"/>
              </a:ext>
            </a:extLst>
          </p:cNvPr>
          <p:cNvSpPr/>
          <p:nvPr/>
        </p:nvSpPr>
        <p:spPr>
          <a:xfrm>
            <a:off x="634224" y="408538"/>
            <a:ext cx="2012054" cy="38040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latin typeface="微软雅黑" panose="020B0503020204020204" pitchFamily="34" charset="-122"/>
                <a:ea typeface="微软雅黑" panose="020B0503020204020204" pitchFamily="34" charset="-122"/>
              </a:rPr>
              <a:t>01.</a:t>
            </a:r>
            <a:r>
              <a:rPr lang="zh-TW" altLang="en-US" sz="2000" b="1" dirty="0">
                <a:latin typeface="微软雅黑" panose="020B0503020204020204" pitchFamily="34" charset="-122"/>
                <a:ea typeface="微软雅黑" panose="020B0503020204020204" pitchFamily="34" charset="-122"/>
              </a:rPr>
              <a:t>公司簡介</a:t>
            </a:r>
            <a:endParaRPr lang="zh-CN" altLang="en-US" sz="2000" b="1" dirty="0">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B5782AF7-F847-0E9A-7F1A-E7BF01B58ED3}"/>
              </a:ext>
            </a:extLst>
          </p:cNvPr>
          <p:cNvSpPr/>
          <p:nvPr/>
        </p:nvSpPr>
        <p:spPr>
          <a:xfrm>
            <a:off x="559796" y="1141450"/>
            <a:ext cx="6951140" cy="4575099"/>
          </a:xfrm>
          <a:prstGeom prst="rect">
            <a:avLst/>
          </a:prstGeom>
        </p:spPr>
        <p:txBody>
          <a:bodyPr wrap="square">
            <a:spAutoFit/>
          </a:bodyPr>
          <a:lstStyle/>
          <a:p>
            <a:pPr marL="274320" indent="-274320">
              <a:lnSpc>
                <a:spcPct val="150000"/>
              </a:lnSpc>
              <a:spcBef>
                <a:spcPts val="600"/>
              </a:spcBef>
              <a:buFont typeface="Wingdings"/>
              <a:buChar char=""/>
              <a:defRPr/>
            </a:pPr>
            <a:r>
              <a:rPr lang="zh-TW" altLang="en-US" sz="2000" dirty="0">
                <a:latin typeface="微軟正黑體" panose="020B0604030504040204" pitchFamily="34" charset="-120"/>
                <a:ea typeface="微軟正黑體" panose="020B0604030504040204" pitchFamily="34" charset="-120"/>
              </a:rPr>
              <a:t>公司名稱：隆興冷凍廠股份有限公司</a:t>
            </a:r>
            <a:endParaRPr lang="en-US" altLang="zh-TW" sz="2000" dirty="0">
              <a:latin typeface="微軟正黑體" panose="020B0604030504040204" pitchFamily="34" charset="-120"/>
              <a:ea typeface="微軟正黑體" panose="020B0604030504040204" pitchFamily="34" charset="-120"/>
            </a:endParaRPr>
          </a:p>
          <a:p>
            <a:pPr marL="274320" indent="-274320">
              <a:lnSpc>
                <a:spcPct val="150000"/>
              </a:lnSpc>
              <a:spcBef>
                <a:spcPts val="600"/>
              </a:spcBef>
              <a:buFont typeface="Wingdings"/>
              <a:buChar char=""/>
              <a:defRPr/>
            </a:pPr>
            <a:r>
              <a:rPr lang="zh-TW" altLang="en-US" sz="2000" dirty="0">
                <a:latin typeface="微軟正黑體" panose="020B0604030504040204" pitchFamily="34" charset="-120"/>
                <a:ea typeface="微軟正黑體" panose="020B0604030504040204" pitchFamily="34" charset="-120"/>
              </a:rPr>
              <a:t>創立日期：民國</a:t>
            </a:r>
            <a:r>
              <a:rPr lang="en-US" altLang="zh-TW" sz="2000" dirty="0">
                <a:latin typeface="微軟正黑體" panose="020B0604030504040204" pitchFamily="34" charset="-120"/>
                <a:ea typeface="微軟正黑體" panose="020B0604030504040204" pitchFamily="34" charset="-120"/>
              </a:rPr>
              <a:t>62</a:t>
            </a:r>
            <a:r>
              <a:rPr lang="zh-TW" altLang="en-US" sz="2000" dirty="0">
                <a:latin typeface="微軟正黑體" panose="020B0604030504040204" pitchFamily="34" charset="-120"/>
                <a:ea typeface="微軟正黑體" panose="020B0604030504040204" pitchFamily="34" charset="-120"/>
              </a:rPr>
              <a:t>年</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日</a:t>
            </a:r>
            <a:endParaRPr lang="en-US" altLang="zh-TW" sz="2000" dirty="0">
              <a:latin typeface="微軟正黑體" panose="020B0604030504040204" pitchFamily="34" charset="-120"/>
              <a:ea typeface="微軟正黑體" panose="020B0604030504040204" pitchFamily="34" charset="-120"/>
            </a:endParaRPr>
          </a:p>
          <a:p>
            <a:pPr marL="274320" indent="-274320" fontAlgn="auto">
              <a:lnSpc>
                <a:spcPct val="150000"/>
              </a:lnSpc>
              <a:spcBef>
                <a:spcPts val="600"/>
              </a:spcBef>
              <a:spcAft>
                <a:spcPts val="0"/>
              </a:spcAft>
              <a:buFont typeface="Wingdings"/>
              <a:buChar char=""/>
              <a:defRPr/>
            </a:pPr>
            <a:r>
              <a:rPr lang="zh-TW" altLang="en-US" sz="2000" dirty="0">
                <a:latin typeface="微軟正黑體" panose="020B0604030504040204" pitchFamily="34" charset="-120"/>
                <a:ea typeface="微軟正黑體" panose="020B0604030504040204" pitchFamily="34" charset="-120"/>
              </a:rPr>
              <a:t>登記資本額：</a:t>
            </a:r>
            <a:r>
              <a:rPr lang="en-US" altLang="zh-TW" sz="2000" dirty="0">
                <a:latin typeface="微軟正黑體" panose="020B0604030504040204" pitchFamily="34" charset="-120"/>
                <a:ea typeface="微軟正黑體" panose="020B0604030504040204" pitchFamily="34" charset="-120"/>
              </a:rPr>
              <a:t>7,500</a:t>
            </a:r>
            <a:r>
              <a:rPr lang="zh-TW" altLang="en-US" sz="2000" dirty="0">
                <a:latin typeface="微軟正黑體" panose="020B0604030504040204" pitchFamily="34" charset="-120"/>
                <a:ea typeface="微軟正黑體" panose="020B0604030504040204" pitchFamily="34" charset="-120"/>
              </a:rPr>
              <a:t>萬</a:t>
            </a:r>
            <a:endParaRPr lang="en-US" altLang="zh-TW" sz="2000" dirty="0">
              <a:latin typeface="微軟正黑體" panose="020B0604030504040204" pitchFamily="34" charset="-120"/>
              <a:ea typeface="微軟正黑體" panose="020B0604030504040204" pitchFamily="34" charset="-120"/>
            </a:endParaRPr>
          </a:p>
          <a:p>
            <a:pPr marL="274320" indent="-274320">
              <a:lnSpc>
                <a:spcPct val="150000"/>
              </a:lnSpc>
              <a:spcBef>
                <a:spcPts val="600"/>
              </a:spcBef>
              <a:buFont typeface="Wingdings"/>
              <a:buChar char=""/>
              <a:defRPr/>
            </a:pPr>
            <a:r>
              <a:rPr lang="zh-TW" altLang="zh-TW" sz="2000" dirty="0">
                <a:latin typeface="微軟正黑體" panose="020B0604030504040204" pitchFamily="34" charset="-120"/>
                <a:ea typeface="微軟正黑體" panose="020B0604030504040204" pitchFamily="34" charset="-120"/>
              </a:rPr>
              <a:t>主要營業項目</a:t>
            </a:r>
            <a:r>
              <a:rPr lang="zh-TW" altLang="en-US" sz="2000" dirty="0">
                <a:latin typeface="微軟正黑體" panose="020B0604030504040204" pitchFamily="34" charset="-120"/>
                <a:ea typeface="微軟正黑體" panose="020B0604030504040204" pitchFamily="34" charset="-120"/>
              </a:rPr>
              <a:t>：</a:t>
            </a:r>
            <a:r>
              <a:rPr lang="zh-TW" altLang="zh-TW" sz="2000" dirty="0">
                <a:latin typeface="微軟正黑體" panose="020B0604030504040204" pitchFamily="34" charset="-120"/>
                <a:ea typeface="微軟正黑體" panose="020B0604030504040204" pitchFamily="34" charset="-120"/>
              </a:rPr>
              <a:t>冷凍冷藏倉儲物流業</a:t>
            </a:r>
            <a:endParaRPr lang="en-US" altLang="zh-TW" sz="2000" dirty="0">
              <a:latin typeface="微軟正黑體" panose="020B0604030504040204" pitchFamily="34" charset="-120"/>
              <a:ea typeface="微軟正黑體" panose="020B0604030504040204" pitchFamily="34" charset="-120"/>
            </a:endParaRPr>
          </a:p>
          <a:p>
            <a:pPr marL="274320" indent="-274320">
              <a:lnSpc>
                <a:spcPct val="150000"/>
              </a:lnSpc>
              <a:spcBef>
                <a:spcPts val="600"/>
              </a:spcBef>
              <a:buFont typeface="Wingdings"/>
              <a:buChar char=""/>
              <a:defRPr/>
            </a:pPr>
            <a:r>
              <a:rPr lang="zh-TW" altLang="en-US" sz="2000" dirty="0">
                <a:ea typeface="微軟正黑體" panose="020B0604030504040204" pitchFamily="34" charset="-120"/>
                <a:cs typeface="Times New Roman" panose="02020603050405020304" pitchFamily="18" charset="0"/>
              </a:rPr>
              <a:t>獲獎經驗：</a:t>
            </a:r>
            <a:r>
              <a:rPr lang="en-US" altLang="zh-TW" sz="2000" b="1" dirty="0">
                <a:latin typeface="微軟正黑體" panose="020B0604030504040204" pitchFamily="34" charset="-120"/>
                <a:ea typeface="微軟正黑體" panose="020B0604030504040204" pitchFamily="34" charset="-120"/>
              </a:rPr>
              <a:t>113</a:t>
            </a:r>
            <a:r>
              <a:rPr lang="zh-TW" altLang="en-US" sz="2000" b="1" dirty="0">
                <a:latin typeface="微軟正黑體" panose="020B0604030504040204" pitchFamily="34" charset="-120"/>
                <a:ea typeface="微軟正黑體" panose="020B0604030504040204" pitchFamily="34" charset="-120"/>
              </a:rPr>
              <a:t>年經濟部能源署節能標竿獲獎 金獎</a:t>
            </a:r>
            <a:r>
              <a:rPr lang="zh-TW" altLang="en-US" sz="2000" dirty="0">
                <a:latin typeface="微軟正黑體" panose="020B0604030504040204" pitchFamily="34" charset="-120"/>
                <a:ea typeface="微軟正黑體" panose="020B0604030504040204" pitchFamily="34" charset="-120"/>
              </a:rPr>
              <a:t>、</a:t>
            </a:r>
            <a:r>
              <a:rPr lang="en-US" altLang="zh-TW" sz="2000" b="1" dirty="0">
                <a:latin typeface="微軟正黑體" panose="020B0604030504040204" pitchFamily="34" charset="-120"/>
                <a:ea typeface="微軟正黑體" panose="020B0604030504040204" pitchFamily="34" charset="-120"/>
              </a:rPr>
              <a:t>112</a:t>
            </a:r>
            <a:r>
              <a:rPr lang="zh-TW" altLang="en-US" sz="2000" b="1" dirty="0">
                <a:latin typeface="微軟正黑體" panose="020B0604030504040204" pitchFamily="34" charset="-120"/>
                <a:ea typeface="微軟正黑體" panose="020B0604030504040204" pitchFamily="34" charset="-120"/>
              </a:rPr>
              <a:t>年中小企業加速投資標竿企業</a:t>
            </a:r>
            <a:r>
              <a:rPr lang="zh-TW" altLang="en-US" sz="2000" dirty="0">
                <a:latin typeface="微軟正黑體" panose="020B0604030504040204" pitchFamily="34" charset="-120"/>
                <a:ea typeface="微軟正黑體" panose="020B0604030504040204" pitchFamily="34" charset="-120"/>
              </a:rPr>
              <a:t>。</a:t>
            </a:r>
            <a:endParaRPr lang="zh-TW" altLang="zh-TW" sz="2000" dirty="0">
              <a:latin typeface="微軟正黑體" panose="020B0604030504040204" pitchFamily="34" charset="-120"/>
              <a:ea typeface="微軟正黑體" panose="020B0604030504040204" pitchFamily="34" charset="-120"/>
            </a:endParaRPr>
          </a:p>
          <a:p>
            <a:pPr>
              <a:lnSpc>
                <a:spcPct val="150000"/>
              </a:lnSpc>
              <a:spcBef>
                <a:spcPts val="600"/>
              </a:spcBef>
              <a:defRPr/>
            </a:pPr>
            <a:r>
              <a:rPr lang="en-US" altLang="zh-TW" sz="2000" dirty="0">
                <a:ea typeface="微軟正黑體" panose="020B0604030504040204" pitchFamily="34" charset="-120"/>
                <a:cs typeface="Times New Roman" panose="02020603050405020304" pitchFamily="18" charset="0"/>
              </a:rPr>
              <a:t>108</a:t>
            </a:r>
            <a:r>
              <a:rPr lang="zh-TW" altLang="zh-TW" sz="2000" dirty="0">
                <a:ea typeface="微軟正黑體" panose="020B0604030504040204" pitchFamily="34" charset="-120"/>
                <a:cs typeface="Times New Roman" panose="02020603050405020304" pitchFamily="18" charset="0"/>
              </a:rPr>
              <a:t>年投資</a:t>
            </a:r>
            <a:r>
              <a:rPr lang="en-US" altLang="zh-TW" sz="2000" dirty="0">
                <a:ea typeface="微軟正黑體" panose="020B0604030504040204" pitchFamily="34" charset="-120"/>
                <a:cs typeface="Times New Roman" panose="02020603050405020304" pitchFamily="18" charset="0"/>
              </a:rPr>
              <a:t>3</a:t>
            </a:r>
            <a:r>
              <a:rPr lang="zh-TW" altLang="zh-TW" sz="2000" dirty="0">
                <a:ea typeface="微軟正黑體" panose="020B0604030504040204" pitchFamily="34" charset="-120"/>
                <a:cs typeface="Times New Roman" panose="02020603050405020304" pitchFamily="18" charset="0"/>
              </a:rPr>
              <a:t>億建造新廠，導入雲端管理系統與自動化設備打造智慧物流中心，</a:t>
            </a:r>
            <a:r>
              <a:rPr lang="zh-TW" altLang="zh-TW" sz="2000" b="1" dirty="0">
                <a:ea typeface="微軟正黑體" panose="020B0604030504040204" pitchFamily="34" charset="-120"/>
                <a:cs typeface="Times New Roman" panose="02020603050405020304" pitchFamily="18" charset="0"/>
              </a:rPr>
              <a:t>打造約</a:t>
            </a:r>
            <a:r>
              <a:rPr lang="en-US" altLang="zh-TW" sz="2000" b="1" dirty="0">
                <a:ea typeface="微軟正黑體" panose="020B0604030504040204" pitchFamily="34" charset="-120"/>
                <a:cs typeface="Times New Roman" panose="02020603050405020304" pitchFamily="18" charset="0"/>
              </a:rPr>
              <a:t>6,000</a:t>
            </a:r>
            <a:r>
              <a:rPr lang="zh-TW" altLang="zh-TW" sz="2000" b="1" dirty="0">
                <a:ea typeface="微軟正黑體" panose="020B0604030504040204" pitchFamily="34" charset="-120"/>
                <a:cs typeface="Times New Roman" panose="02020603050405020304" pitchFamily="18" charset="0"/>
              </a:rPr>
              <a:t>個自動倉儲儲位及</a:t>
            </a:r>
            <a:r>
              <a:rPr lang="en-US" altLang="zh-TW" sz="2000" b="1" dirty="0">
                <a:ea typeface="微軟正黑體" panose="020B0604030504040204" pitchFamily="34" charset="-120"/>
                <a:cs typeface="Times New Roman" panose="02020603050405020304" pitchFamily="18" charset="0"/>
              </a:rPr>
              <a:t>250</a:t>
            </a:r>
            <a:r>
              <a:rPr lang="zh-TW" altLang="zh-TW" sz="2000" b="1" dirty="0">
                <a:ea typeface="微軟正黑體" panose="020B0604030504040204" pitchFamily="34" charset="-120"/>
                <a:cs typeface="Times New Roman" panose="02020603050405020304" pitchFamily="18" charset="0"/>
              </a:rPr>
              <a:t>坪的溫控理貨作業區</a:t>
            </a:r>
            <a:r>
              <a:rPr lang="zh-TW" altLang="zh-TW" sz="2000" dirty="0">
                <a:ea typeface="微軟正黑體" panose="020B0604030504040204" pitchFamily="34" charset="-120"/>
                <a:cs typeface="Times New Roman" panose="02020603050405020304" pitchFamily="18" charset="0"/>
              </a:rPr>
              <a:t>，成為高雄第三個擁有低溫無人自動倉儲公司。</a:t>
            </a:r>
            <a:endParaRPr lang="en-US" altLang="zh-TW" sz="2000" dirty="0">
              <a:ea typeface="微軟正黑體" panose="020B0604030504040204" pitchFamily="34" charset="-120"/>
              <a:cs typeface="Times New Roman" panose="02020603050405020304" pitchFamily="18" charset="0"/>
            </a:endParaRPr>
          </a:p>
        </p:txBody>
      </p:sp>
      <p:pic>
        <p:nvPicPr>
          <p:cNvPr id="1030" name="Picture 6" descr="在地耕耘50年隆興冷凍投資3億智慧物流中心啟用| 地方| 中央社CNA">
            <a:extLst>
              <a:ext uri="{FF2B5EF4-FFF2-40B4-BE49-F238E27FC236}">
                <a16:creationId xmlns:a16="http://schemas.microsoft.com/office/drawing/2014/main" id="{775BEA7A-708D-0B7E-BC36-A19C2A8FF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682" y="242577"/>
            <a:ext cx="3599797" cy="26053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自動化結合智慧化，隆興冷凍斥資3億打造首屈一指的無人智慧物流中心| 創業小聚| LINE TODAY">
            <a:extLst>
              <a:ext uri="{FF2B5EF4-FFF2-40B4-BE49-F238E27FC236}">
                <a16:creationId xmlns:a16="http://schemas.microsoft.com/office/drawing/2014/main" id="{779CBA97-1654-7400-B4FA-6DB82ADA12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9682" y="2911613"/>
            <a:ext cx="3599797" cy="20234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節能標竿獎標竿企業|">
            <a:extLst>
              <a:ext uri="{FF2B5EF4-FFF2-40B4-BE49-F238E27FC236}">
                <a16:creationId xmlns:a16="http://schemas.microsoft.com/office/drawing/2014/main" id="{D96B1AF9-82F2-CAA7-99DF-C94438F6E755}"/>
              </a:ext>
            </a:extLst>
          </p:cNvPr>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bwMode="auto">
          <a:xfrm>
            <a:off x="11527722" y="13498"/>
            <a:ext cx="664278" cy="79007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群組 10">
            <a:extLst>
              <a:ext uri="{FF2B5EF4-FFF2-40B4-BE49-F238E27FC236}">
                <a16:creationId xmlns:a16="http://schemas.microsoft.com/office/drawing/2014/main" id="{BC8588A8-16EF-6449-9882-47071D66D8C9}"/>
              </a:ext>
            </a:extLst>
          </p:cNvPr>
          <p:cNvGrpSpPr/>
          <p:nvPr/>
        </p:nvGrpSpPr>
        <p:grpSpPr>
          <a:xfrm>
            <a:off x="7789682" y="4998786"/>
            <a:ext cx="3601852" cy="1697168"/>
            <a:chOff x="7789682" y="5160832"/>
            <a:chExt cx="3601852" cy="1697168"/>
          </a:xfrm>
        </p:grpSpPr>
        <p:pic>
          <p:nvPicPr>
            <p:cNvPr id="8" name="圖片 7">
              <a:extLst>
                <a:ext uri="{FF2B5EF4-FFF2-40B4-BE49-F238E27FC236}">
                  <a16:creationId xmlns:a16="http://schemas.microsoft.com/office/drawing/2014/main" id="{957B9A41-8F44-E0B1-81D9-47670FB65E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8645" y="5160832"/>
              <a:ext cx="2262889" cy="1697168"/>
            </a:xfrm>
            <a:prstGeom prst="rect">
              <a:avLst/>
            </a:prstGeom>
          </p:spPr>
        </p:pic>
        <p:pic>
          <p:nvPicPr>
            <p:cNvPr id="10" name="圖片 9">
              <a:extLst>
                <a:ext uri="{FF2B5EF4-FFF2-40B4-BE49-F238E27FC236}">
                  <a16:creationId xmlns:a16="http://schemas.microsoft.com/office/drawing/2014/main" id="{098853FE-5006-F41E-A29B-9C1989971D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9682" y="5160832"/>
              <a:ext cx="1258231" cy="1677640"/>
            </a:xfrm>
            <a:prstGeom prst="rect">
              <a:avLst/>
            </a:prstGeom>
          </p:spPr>
        </p:pic>
      </p:grpSp>
    </p:spTree>
    <p:extLst>
      <p:ext uri="{BB962C8B-B14F-4D97-AF65-F5344CB8AC3E}">
        <p14:creationId xmlns:p14="http://schemas.microsoft.com/office/powerpoint/2010/main" val="315949231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CDEF469-B59C-C370-E5EA-89B4C98E10E3}"/>
              </a:ext>
            </a:extLst>
          </p:cNvPr>
          <p:cNvSpPr/>
          <p:nvPr/>
        </p:nvSpPr>
        <p:spPr>
          <a:xfrm>
            <a:off x="187818" y="252343"/>
            <a:ext cx="2374291" cy="44637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TW" altLang="en-US" sz="2000" b="1" dirty="0">
                <a:latin typeface="微软雅黑" panose="020B0503020204020204" pitchFamily="34" charset="-122"/>
                <a:ea typeface="微软雅黑" panose="020B0503020204020204" pitchFamily="34" charset="-122"/>
              </a:rPr>
              <a:t>企業經營發展</a:t>
            </a:r>
            <a:endParaRPr lang="zh-CN" altLang="en-US" sz="2000" b="1" dirty="0">
              <a:latin typeface="微软雅黑" panose="020B0503020204020204" pitchFamily="34" charset="-122"/>
              <a:ea typeface="微软雅黑" panose="020B0503020204020204" pitchFamily="34" charset="-122"/>
            </a:endParaRPr>
          </a:p>
        </p:txBody>
      </p:sp>
      <p:grpSp>
        <p:nvGrpSpPr>
          <p:cNvPr id="81" name="群組 80">
            <a:extLst>
              <a:ext uri="{FF2B5EF4-FFF2-40B4-BE49-F238E27FC236}">
                <a16:creationId xmlns:a16="http://schemas.microsoft.com/office/drawing/2014/main" id="{45E65A29-72D3-F533-DFDB-87C3131772BC}"/>
              </a:ext>
            </a:extLst>
          </p:cNvPr>
          <p:cNvGrpSpPr/>
          <p:nvPr/>
        </p:nvGrpSpPr>
        <p:grpSpPr>
          <a:xfrm>
            <a:off x="1499888" y="810052"/>
            <a:ext cx="9192224" cy="5845586"/>
            <a:chOff x="1551976" y="810052"/>
            <a:chExt cx="9192224" cy="5845586"/>
          </a:xfrm>
        </p:grpSpPr>
        <p:sp>
          <p:nvSpPr>
            <p:cNvPr id="2" name="文字方塊 1">
              <a:extLst>
                <a:ext uri="{FF2B5EF4-FFF2-40B4-BE49-F238E27FC236}">
                  <a16:creationId xmlns:a16="http://schemas.microsoft.com/office/drawing/2014/main" id="{4E386E32-FABE-60DA-5F08-F4F7FD3B8150}"/>
                </a:ext>
              </a:extLst>
            </p:cNvPr>
            <p:cNvSpPr txBox="1"/>
            <p:nvPr/>
          </p:nvSpPr>
          <p:spPr>
            <a:xfrm>
              <a:off x="7503060" y="2292486"/>
              <a:ext cx="3241140" cy="646331"/>
            </a:xfrm>
            <a:prstGeom prst="rect">
              <a:avLst/>
            </a:prstGeom>
            <a:noFill/>
          </p:spPr>
          <p:txBody>
            <a:bodyPr wrap="square" rtlCol="0">
              <a:spAutoFit/>
            </a:bodyPr>
            <a:lstStyle/>
            <a:p>
              <a:pPr marL="285750" indent="-285750">
                <a:buFont typeface="Wingdings" panose="05000000000000000000" pitchFamily="2" charset="2"/>
                <a:buChar char="l"/>
              </a:pPr>
              <a:r>
                <a:rPr lang="zh-TW" altLang="en-US" b="1" dirty="0">
                  <a:latin typeface="微軟正黑體" panose="020B0604030504040204" pitchFamily="34" charset="-120"/>
                  <a:ea typeface="微軟正黑體" panose="020B0604030504040204" pitchFamily="34" charset="-120"/>
                </a:rPr>
                <a:t>自動化倉儲有效管理貨品</a:t>
              </a:r>
              <a:endParaRPr lang="en-US" altLang="zh-TW" b="1"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l"/>
              </a:pPr>
              <a:r>
                <a:rPr lang="zh-TW" altLang="en-US" b="1" dirty="0">
                  <a:latin typeface="微軟正黑體" panose="020B0604030504040204" pitchFamily="34" charset="-120"/>
                  <a:ea typeface="微軟正黑體" panose="020B0604030504040204" pitchFamily="34" charset="-120"/>
                </a:rPr>
                <a:t>寬敞的理貨區和碼頭區</a:t>
              </a:r>
              <a:endParaRPr lang="en-US" altLang="zh-TW" b="1" dirty="0">
                <a:latin typeface="微軟正黑體" panose="020B0604030504040204" pitchFamily="34" charset="-120"/>
                <a:ea typeface="微軟正黑體" panose="020B0604030504040204" pitchFamily="34" charset="-120"/>
              </a:endParaRPr>
            </a:p>
          </p:txBody>
        </p:sp>
        <p:grpSp>
          <p:nvGrpSpPr>
            <p:cNvPr id="4" name="群組 3">
              <a:extLst>
                <a:ext uri="{FF2B5EF4-FFF2-40B4-BE49-F238E27FC236}">
                  <a16:creationId xmlns:a16="http://schemas.microsoft.com/office/drawing/2014/main" id="{D21876B7-7096-9D36-76B8-C242B9893507}"/>
                </a:ext>
              </a:extLst>
            </p:cNvPr>
            <p:cNvGrpSpPr/>
            <p:nvPr/>
          </p:nvGrpSpPr>
          <p:grpSpPr>
            <a:xfrm>
              <a:off x="1679439" y="2924945"/>
              <a:ext cx="8513039" cy="3730693"/>
              <a:chOff x="85156" y="2121699"/>
              <a:chExt cx="8335255" cy="3730693"/>
            </a:xfrm>
          </p:grpSpPr>
          <p:sp>
            <p:nvSpPr>
              <p:cNvPr id="6" name="文字方塊 5">
                <a:extLst>
                  <a:ext uri="{FF2B5EF4-FFF2-40B4-BE49-F238E27FC236}">
                    <a16:creationId xmlns:a16="http://schemas.microsoft.com/office/drawing/2014/main" id="{70B6DE63-D5C9-3487-8E59-3BA885D2E8B1}"/>
                  </a:ext>
                </a:extLst>
              </p:cNvPr>
              <p:cNvSpPr txBox="1"/>
              <p:nvPr/>
            </p:nvSpPr>
            <p:spPr>
              <a:xfrm>
                <a:off x="741403" y="5495343"/>
                <a:ext cx="950818" cy="338554"/>
              </a:xfrm>
              <a:prstGeom prst="rect">
                <a:avLst/>
              </a:prstGeom>
              <a:noFill/>
            </p:spPr>
            <p:txBody>
              <a:bodyPr wrap="square">
                <a:spAutoFit/>
              </a:bodyPr>
              <a:lstStyle/>
              <a:p>
                <a:pPr algn="ctr"/>
                <a:r>
                  <a:rPr lang="en-US" altLang="zh-TW" sz="1600" b="1" dirty="0">
                    <a:latin typeface="微軟正黑體" panose="020B0604030504040204" pitchFamily="34" charset="-120"/>
                    <a:ea typeface="微軟正黑體" panose="020B0604030504040204" pitchFamily="34" charset="-120"/>
                  </a:rPr>
                  <a:t>1974</a:t>
                </a:r>
                <a:endParaRPr lang="zh-TW" altLang="en-US" sz="1600" b="1" dirty="0">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611C3946-B5E1-4CD5-6637-C5E306D0DEBD}"/>
                  </a:ext>
                </a:extLst>
              </p:cNvPr>
              <p:cNvSpPr txBox="1"/>
              <p:nvPr/>
            </p:nvSpPr>
            <p:spPr>
              <a:xfrm>
                <a:off x="1036167" y="4225287"/>
                <a:ext cx="461662" cy="1324722"/>
              </a:xfrm>
              <a:prstGeom prst="rect">
                <a:avLst/>
              </a:prstGeom>
              <a:noFill/>
            </p:spPr>
            <p:txBody>
              <a:bodyPr wrap="square" anchor="b">
                <a:spAutoFit/>
              </a:bodyPr>
              <a:lstStyle/>
              <a:p>
                <a:pPr>
                  <a:lnSpc>
                    <a:spcPts val="1600"/>
                  </a:lnSpc>
                </a:pPr>
                <a:r>
                  <a:rPr lang="zh-TW" altLang="en-US" sz="1600" b="1" dirty="0">
                    <a:latin typeface="微軟正黑體" panose="020B0604030504040204" pitchFamily="34" charset="-120"/>
                    <a:ea typeface="微軟正黑體" panose="020B0604030504040204" pitchFamily="34" charset="-120"/>
                  </a:rPr>
                  <a:t>興建冷凍工廠</a:t>
                </a:r>
              </a:p>
            </p:txBody>
          </p:sp>
          <p:sp>
            <p:nvSpPr>
              <p:cNvPr id="9" name="文字方塊 8">
                <a:extLst>
                  <a:ext uri="{FF2B5EF4-FFF2-40B4-BE49-F238E27FC236}">
                    <a16:creationId xmlns:a16="http://schemas.microsoft.com/office/drawing/2014/main" id="{98327767-B84A-5E98-F5B3-E4309AC8F1B1}"/>
                  </a:ext>
                </a:extLst>
              </p:cNvPr>
              <p:cNvSpPr txBox="1"/>
              <p:nvPr/>
            </p:nvSpPr>
            <p:spPr>
              <a:xfrm>
                <a:off x="1566414" y="4200715"/>
                <a:ext cx="636600" cy="1333644"/>
              </a:xfrm>
              <a:prstGeom prst="rect">
                <a:avLst/>
              </a:prstGeom>
              <a:noFill/>
            </p:spPr>
            <p:txBody>
              <a:bodyPr vert="eaVert" wrap="square" rtlCol="0" anchor="b">
                <a:spAutoFit/>
              </a:bodyPr>
              <a:lstStyle/>
              <a:p>
                <a:pPr>
                  <a:lnSpc>
                    <a:spcPts val="1800"/>
                  </a:lnSpc>
                </a:pPr>
                <a:r>
                  <a:rPr lang="zh-TW" altLang="en-US" sz="1600" dirty="0">
                    <a:latin typeface="微軟正黑體" panose="020B0604030504040204" pitchFamily="34" charset="-120"/>
                    <a:ea typeface="微軟正黑體" panose="020B0604030504040204" pitchFamily="34" charset="-120"/>
                  </a:rPr>
                  <a:t>保稅倉庫</a:t>
                </a:r>
                <a:endParaRPr lang="en-US" altLang="zh-TW" sz="1600" dirty="0">
                  <a:latin typeface="微軟正黑體" panose="020B0604030504040204" pitchFamily="34" charset="-120"/>
                  <a:ea typeface="微軟正黑體" panose="020B0604030504040204" pitchFamily="34" charset="-120"/>
                </a:endParaRPr>
              </a:p>
              <a:p>
                <a:pPr>
                  <a:lnSpc>
                    <a:spcPts val="1800"/>
                  </a:lnSpc>
                </a:pPr>
                <a:r>
                  <a:rPr lang="zh-TW" altLang="en-US" sz="1600" dirty="0">
                    <a:latin typeface="微軟正黑體" panose="020B0604030504040204" pitchFamily="34" charset="-120"/>
                    <a:ea typeface="微軟正黑體" panose="020B0604030504040204" pitchFamily="34" charset="-120"/>
                  </a:rPr>
                  <a:t>設立海關聯鎖</a:t>
                </a:r>
              </a:p>
            </p:txBody>
          </p:sp>
          <p:sp>
            <p:nvSpPr>
              <p:cNvPr id="12" name="文字方塊 11">
                <a:extLst>
                  <a:ext uri="{FF2B5EF4-FFF2-40B4-BE49-F238E27FC236}">
                    <a16:creationId xmlns:a16="http://schemas.microsoft.com/office/drawing/2014/main" id="{8A2DCC64-307C-9E6B-C38C-2B799E6A237B}"/>
                  </a:ext>
                </a:extLst>
              </p:cNvPr>
              <p:cNvSpPr txBox="1"/>
              <p:nvPr/>
            </p:nvSpPr>
            <p:spPr>
              <a:xfrm>
                <a:off x="1398681" y="5492303"/>
                <a:ext cx="950818" cy="338554"/>
              </a:xfrm>
              <a:prstGeom prst="rect">
                <a:avLst/>
              </a:prstGeom>
              <a:noFill/>
            </p:spPr>
            <p:txBody>
              <a:bodyPr wrap="square">
                <a:spAutoFit/>
              </a:bodyPr>
              <a:lstStyle/>
              <a:p>
                <a:pPr algn="ctr"/>
                <a:r>
                  <a:rPr lang="en-US" altLang="zh-TW" sz="1600" b="1" dirty="0">
                    <a:latin typeface="微軟正黑體" panose="020B0604030504040204" pitchFamily="34" charset="-120"/>
                    <a:ea typeface="微軟正黑體" panose="020B0604030504040204" pitchFamily="34" charset="-120"/>
                  </a:rPr>
                  <a:t>1987</a:t>
                </a:r>
                <a:endParaRPr lang="zh-TW" altLang="en-US" sz="1600" b="1" dirty="0">
                  <a:latin typeface="微軟正黑體" panose="020B0604030504040204" pitchFamily="34" charset="-120"/>
                  <a:ea typeface="微軟正黑體" panose="020B0604030504040204" pitchFamily="34" charset="-120"/>
                </a:endParaRPr>
              </a:p>
            </p:txBody>
          </p:sp>
          <p:sp>
            <p:nvSpPr>
              <p:cNvPr id="13" name="文字方塊 12">
                <a:extLst>
                  <a:ext uri="{FF2B5EF4-FFF2-40B4-BE49-F238E27FC236}">
                    <a16:creationId xmlns:a16="http://schemas.microsoft.com/office/drawing/2014/main" id="{7B14FBE8-E94A-AF44-0738-40A7C4FB7724}"/>
                  </a:ext>
                </a:extLst>
              </p:cNvPr>
              <p:cNvSpPr txBox="1"/>
              <p:nvPr/>
            </p:nvSpPr>
            <p:spPr>
              <a:xfrm>
                <a:off x="2316155" y="4023853"/>
                <a:ext cx="862611" cy="1558798"/>
              </a:xfrm>
              <a:prstGeom prst="rect">
                <a:avLst/>
              </a:prstGeom>
              <a:noFill/>
            </p:spPr>
            <p:txBody>
              <a:bodyPr vert="eaVert" wrap="square" rtlCol="0">
                <a:spAutoFit/>
              </a:bodyPr>
              <a:lstStyle/>
              <a:p>
                <a:pPr>
                  <a:lnSpc>
                    <a:spcPts val="1800"/>
                  </a:lnSpc>
                </a:pPr>
                <a:r>
                  <a:rPr lang="zh-TW" altLang="en-US" sz="1600" dirty="0">
                    <a:latin typeface="微軟正黑體" panose="020B0604030504040204" pitchFamily="34" charset="-120"/>
                    <a:ea typeface="微軟正黑體" panose="020B0604030504040204" pitchFamily="34" charset="-120"/>
                  </a:rPr>
                  <a:t>溫控制</a:t>
                </a:r>
                <a:endParaRPr lang="en-US" altLang="zh-TW" sz="1600" dirty="0">
                  <a:latin typeface="微軟正黑體" panose="020B0604030504040204" pitchFamily="34" charset="-120"/>
                  <a:ea typeface="微軟正黑體" panose="020B0604030504040204" pitchFamily="34" charset="-120"/>
                </a:endParaRPr>
              </a:p>
              <a:p>
                <a:pPr>
                  <a:lnSpc>
                    <a:spcPts val="1800"/>
                  </a:lnSpc>
                </a:pPr>
                <a:r>
                  <a:rPr lang="zh-TW" altLang="en-US" sz="1600" dirty="0">
                    <a:latin typeface="微軟正黑體" panose="020B0604030504040204" pitchFamily="34" charset="-120"/>
                    <a:ea typeface="微軟正黑體" panose="020B0604030504040204" pitchFamily="34" charset="-120"/>
                  </a:rPr>
                  <a:t>記錄系統確保恆</a:t>
                </a:r>
                <a:endParaRPr lang="en-US" altLang="zh-TW" sz="1600" dirty="0">
                  <a:latin typeface="微軟正黑體" panose="020B0604030504040204" pitchFamily="34" charset="-120"/>
                  <a:ea typeface="微軟正黑體" panose="020B0604030504040204" pitchFamily="34" charset="-120"/>
                </a:endParaRPr>
              </a:p>
              <a:p>
                <a:pPr>
                  <a:lnSpc>
                    <a:spcPts val="1800"/>
                  </a:lnSpc>
                </a:pPr>
                <a:r>
                  <a:rPr lang="zh-TW" altLang="en-US" sz="1600" dirty="0">
                    <a:latin typeface="微軟正黑體" panose="020B0604030504040204" pitchFamily="34" charset="-120"/>
                    <a:ea typeface="微軟正黑體" panose="020B0604030504040204" pitchFamily="34" charset="-120"/>
                  </a:rPr>
                  <a:t>採用微電腦控制</a:t>
                </a:r>
              </a:p>
            </p:txBody>
          </p:sp>
          <p:sp>
            <p:nvSpPr>
              <p:cNvPr id="14" name="文字方塊 13">
                <a:extLst>
                  <a:ext uri="{FF2B5EF4-FFF2-40B4-BE49-F238E27FC236}">
                    <a16:creationId xmlns:a16="http://schemas.microsoft.com/office/drawing/2014/main" id="{9B7C247F-2583-12C7-21E7-45ADB5C02AFB}"/>
                  </a:ext>
                </a:extLst>
              </p:cNvPr>
              <p:cNvSpPr txBox="1"/>
              <p:nvPr/>
            </p:nvSpPr>
            <p:spPr>
              <a:xfrm>
                <a:off x="3290254" y="4023853"/>
                <a:ext cx="636600" cy="1558798"/>
              </a:xfrm>
              <a:prstGeom prst="rect">
                <a:avLst/>
              </a:prstGeom>
              <a:noFill/>
            </p:spPr>
            <p:txBody>
              <a:bodyPr vert="eaVert" wrap="square" rtlCol="0">
                <a:spAutoFit/>
              </a:bodyPr>
              <a:lstStyle/>
              <a:p>
                <a:pPr>
                  <a:lnSpc>
                    <a:spcPts val="1800"/>
                  </a:lnSpc>
                </a:pPr>
                <a:r>
                  <a:rPr lang="zh-TW" altLang="en-US" sz="1600" dirty="0">
                    <a:latin typeface="微軟正黑體" panose="020B0604030504040204" pitchFamily="34" charset="-120"/>
                    <a:ea typeface="微軟正黑體" panose="020B0604030504040204" pitchFamily="34" charset="-120"/>
                  </a:rPr>
                  <a:t>客之倉儲及物流</a:t>
                </a:r>
                <a:endParaRPr lang="en-US" altLang="zh-TW" sz="1600" dirty="0">
                  <a:latin typeface="微軟正黑體" panose="020B0604030504040204" pitchFamily="34" charset="-120"/>
                  <a:ea typeface="微軟正黑體" panose="020B0604030504040204" pitchFamily="34" charset="-120"/>
                </a:endParaRPr>
              </a:p>
              <a:p>
                <a:pPr>
                  <a:lnSpc>
                    <a:spcPts val="1800"/>
                  </a:lnSpc>
                </a:pPr>
                <a:r>
                  <a:rPr lang="zh-TW" altLang="en-US" sz="1600" dirty="0">
                    <a:latin typeface="微軟正黑體" panose="020B0604030504040204" pitchFamily="34" charset="-120"/>
                    <a:ea typeface="微軟正黑體" panose="020B0604030504040204" pitchFamily="34" charset="-120"/>
                  </a:rPr>
                  <a:t>採用電腦管理顧</a:t>
                </a:r>
              </a:p>
            </p:txBody>
          </p:sp>
          <p:sp>
            <p:nvSpPr>
              <p:cNvPr id="16" name="文字方塊 15">
                <a:extLst>
                  <a:ext uri="{FF2B5EF4-FFF2-40B4-BE49-F238E27FC236}">
                    <a16:creationId xmlns:a16="http://schemas.microsoft.com/office/drawing/2014/main" id="{4756D2E4-1064-4232-479B-6D0AAF59B991}"/>
                  </a:ext>
                </a:extLst>
              </p:cNvPr>
              <p:cNvSpPr txBox="1"/>
              <p:nvPr/>
            </p:nvSpPr>
            <p:spPr>
              <a:xfrm>
                <a:off x="2190769" y="5495906"/>
                <a:ext cx="950818" cy="338554"/>
              </a:xfrm>
              <a:prstGeom prst="rect">
                <a:avLst/>
              </a:prstGeom>
              <a:noFill/>
            </p:spPr>
            <p:txBody>
              <a:bodyPr wrap="square">
                <a:spAutoFit/>
              </a:bodyPr>
              <a:lstStyle/>
              <a:p>
                <a:pPr algn="ctr"/>
                <a:r>
                  <a:rPr lang="en-US" altLang="zh-TW" sz="1600" b="1" dirty="0">
                    <a:latin typeface="微軟正黑體" panose="020B0604030504040204" pitchFamily="34" charset="-120"/>
                    <a:ea typeface="微軟正黑體" panose="020B0604030504040204" pitchFamily="34" charset="-120"/>
                  </a:rPr>
                  <a:t>1990</a:t>
                </a:r>
                <a:endParaRPr lang="zh-TW" altLang="en-US" sz="1600" b="1" dirty="0">
                  <a:latin typeface="微軟正黑體" panose="020B0604030504040204" pitchFamily="34" charset="-120"/>
                  <a:ea typeface="微軟正黑體" panose="020B0604030504040204" pitchFamily="34" charset="-120"/>
                </a:endParaRPr>
              </a:p>
            </p:txBody>
          </p:sp>
          <p:sp>
            <p:nvSpPr>
              <p:cNvPr id="19" name="文字方塊 18">
                <a:extLst>
                  <a:ext uri="{FF2B5EF4-FFF2-40B4-BE49-F238E27FC236}">
                    <a16:creationId xmlns:a16="http://schemas.microsoft.com/office/drawing/2014/main" id="{C582199E-613D-1D43-F171-6884E1BB04D1}"/>
                  </a:ext>
                </a:extLst>
              </p:cNvPr>
              <p:cNvSpPr txBox="1"/>
              <p:nvPr/>
            </p:nvSpPr>
            <p:spPr>
              <a:xfrm>
                <a:off x="3119055" y="5492303"/>
                <a:ext cx="950818" cy="338554"/>
              </a:xfrm>
              <a:prstGeom prst="rect">
                <a:avLst/>
              </a:prstGeom>
              <a:noFill/>
            </p:spPr>
            <p:txBody>
              <a:bodyPr wrap="square">
                <a:spAutoFit/>
              </a:bodyPr>
              <a:lstStyle/>
              <a:p>
                <a:pPr algn="ctr"/>
                <a:r>
                  <a:rPr lang="en-US" altLang="zh-TW" sz="1600" b="1" dirty="0">
                    <a:latin typeface="微軟正黑體" panose="020B0604030504040204" pitchFamily="34" charset="-120"/>
                    <a:ea typeface="微軟正黑體" panose="020B0604030504040204" pitchFamily="34" charset="-120"/>
                  </a:rPr>
                  <a:t>2005</a:t>
                </a:r>
                <a:endParaRPr lang="zh-TW" altLang="en-US" sz="1600" b="1" dirty="0">
                  <a:latin typeface="微軟正黑體" panose="020B0604030504040204" pitchFamily="34" charset="-120"/>
                  <a:ea typeface="微軟正黑體" panose="020B0604030504040204" pitchFamily="34" charset="-120"/>
                </a:endParaRPr>
              </a:p>
            </p:txBody>
          </p:sp>
          <p:grpSp>
            <p:nvGrpSpPr>
              <p:cNvPr id="21" name="群組 20">
                <a:extLst>
                  <a:ext uri="{FF2B5EF4-FFF2-40B4-BE49-F238E27FC236}">
                    <a16:creationId xmlns:a16="http://schemas.microsoft.com/office/drawing/2014/main" id="{E6946727-43E8-5E31-0455-F0DB2EE834B0}"/>
                  </a:ext>
                </a:extLst>
              </p:cNvPr>
              <p:cNvGrpSpPr/>
              <p:nvPr/>
            </p:nvGrpSpPr>
            <p:grpSpPr>
              <a:xfrm>
                <a:off x="4084797" y="3024009"/>
                <a:ext cx="487202" cy="2736001"/>
                <a:chOff x="63707" y="1136586"/>
                <a:chExt cx="487202" cy="1677736"/>
              </a:xfrm>
            </p:grpSpPr>
            <p:sp>
              <p:nvSpPr>
                <p:cNvPr id="50" name="矩形: 圓角 49">
                  <a:extLst>
                    <a:ext uri="{FF2B5EF4-FFF2-40B4-BE49-F238E27FC236}">
                      <a16:creationId xmlns:a16="http://schemas.microsoft.com/office/drawing/2014/main" id="{EF3C1FD9-1ABD-C885-F42E-A557854B66FC}"/>
                    </a:ext>
                  </a:extLst>
                </p:cNvPr>
                <p:cNvSpPr/>
                <p:nvPr/>
              </p:nvSpPr>
              <p:spPr>
                <a:xfrm>
                  <a:off x="63707" y="1136586"/>
                  <a:ext cx="398304" cy="1677736"/>
                </a:xfrm>
                <a:prstGeom prst="roundRect">
                  <a:avLst/>
                </a:prstGeom>
                <a:solidFill>
                  <a:srgbClr val="F8D35E"/>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51" name="文字方塊 50">
                  <a:extLst>
                    <a:ext uri="{FF2B5EF4-FFF2-40B4-BE49-F238E27FC236}">
                      <a16:creationId xmlns:a16="http://schemas.microsoft.com/office/drawing/2014/main" id="{EEE9E188-2747-37E8-8184-9EEB696ED559}"/>
                    </a:ext>
                  </a:extLst>
                </p:cNvPr>
                <p:cNvSpPr txBox="1"/>
                <p:nvPr/>
              </p:nvSpPr>
              <p:spPr>
                <a:xfrm>
                  <a:off x="89247" y="1192559"/>
                  <a:ext cx="461662" cy="812329"/>
                </a:xfrm>
                <a:prstGeom prst="rect">
                  <a:avLst/>
                </a:prstGeom>
                <a:noFill/>
              </p:spPr>
              <p:txBody>
                <a:bodyPr wrap="square">
                  <a:spAutoFit/>
                </a:bodyPr>
                <a:lstStyle/>
                <a:p>
                  <a:pPr>
                    <a:lnSpc>
                      <a:spcPts val="1600"/>
                    </a:lnSpc>
                  </a:pPr>
                  <a:r>
                    <a:rPr lang="zh-TW" altLang="en-US" sz="1600" b="1" dirty="0">
                      <a:solidFill>
                        <a:srgbClr val="0070C0"/>
                      </a:solidFill>
                      <a:latin typeface="微軟正黑體" panose="020B0604030504040204" pitchFamily="34" charset="-120"/>
                      <a:ea typeface="微軟正黑體" panose="020B0604030504040204" pitchFamily="34" charset="-120"/>
                    </a:rPr>
                    <a:t>啟動轉型計畫</a:t>
                  </a:r>
                </a:p>
              </p:txBody>
            </p:sp>
          </p:grpSp>
          <p:cxnSp>
            <p:nvCxnSpPr>
              <p:cNvPr id="23" name="直線接點 22">
                <a:extLst>
                  <a:ext uri="{FF2B5EF4-FFF2-40B4-BE49-F238E27FC236}">
                    <a16:creationId xmlns:a16="http://schemas.microsoft.com/office/drawing/2014/main" id="{37A8A8A0-22DD-39AE-D19D-267F961DFD28}"/>
                  </a:ext>
                </a:extLst>
              </p:cNvPr>
              <p:cNvCxnSpPr/>
              <p:nvPr/>
            </p:nvCxnSpPr>
            <p:spPr>
              <a:xfrm>
                <a:off x="4011327" y="4376665"/>
                <a:ext cx="0" cy="12960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文字方塊 28">
                <a:extLst>
                  <a:ext uri="{FF2B5EF4-FFF2-40B4-BE49-F238E27FC236}">
                    <a16:creationId xmlns:a16="http://schemas.microsoft.com/office/drawing/2014/main" id="{DDE17D24-D7A8-D244-3B26-71CEB3607E9D}"/>
                  </a:ext>
                </a:extLst>
              </p:cNvPr>
              <p:cNvSpPr txBox="1"/>
              <p:nvPr/>
            </p:nvSpPr>
            <p:spPr>
              <a:xfrm>
                <a:off x="3757816" y="2487894"/>
                <a:ext cx="1093444" cy="461665"/>
              </a:xfrm>
              <a:prstGeom prst="rect">
                <a:avLst/>
              </a:prstGeom>
              <a:noFill/>
            </p:spPr>
            <p:txBody>
              <a:bodyPr wrap="square">
                <a:spAutoFit/>
              </a:bodyPr>
              <a:lstStyle/>
              <a:p>
                <a:pPr algn="ctr"/>
                <a:r>
                  <a:rPr lang="en-US" altLang="zh-TW" sz="2400" b="1" dirty="0">
                    <a:solidFill>
                      <a:schemeClr val="tx2"/>
                    </a:solidFill>
                    <a:latin typeface="微軟正黑體" panose="020B0604030504040204" pitchFamily="34" charset="-120"/>
                    <a:ea typeface="微軟正黑體" panose="020B0604030504040204" pitchFamily="34" charset="-120"/>
                  </a:rPr>
                  <a:t>2013</a:t>
                </a:r>
                <a:endParaRPr lang="zh-TW" altLang="en-US" sz="2400" b="1" dirty="0">
                  <a:solidFill>
                    <a:schemeClr val="tx2"/>
                  </a:solidFill>
                  <a:latin typeface="微軟正黑體" panose="020B0604030504040204" pitchFamily="34" charset="-120"/>
                  <a:ea typeface="微軟正黑體" panose="020B0604030504040204" pitchFamily="34" charset="-120"/>
                </a:endParaRPr>
              </a:p>
            </p:txBody>
          </p:sp>
          <p:sp>
            <p:nvSpPr>
              <p:cNvPr id="30" name="文字方塊 29">
                <a:extLst>
                  <a:ext uri="{FF2B5EF4-FFF2-40B4-BE49-F238E27FC236}">
                    <a16:creationId xmlns:a16="http://schemas.microsoft.com/office/drawing/2014/main" id="{F4F458AE-D9AE-C68D-386B-C35AC412BE31}"/>
                  </a:ext>
                </a:extLst>
              </p:cNvPr>
              <p:cNvSpPr txBox="1"/>
              <p:nvPr/>
            </p:nvSpPr>
            <p:spPr>
              <a:xfrm>
                <a:off x="1000393" y="3403564"/>
                <a:ext cx="2952000" cy="408623"/>
              </a:xfrm>
              <a:prstGeom prst="roundRect">
                <a:avLst/>
              </a:prstGeom>
              <a:solidFill>
                <a:schemeClr val="accent1">
                  <a:lumMod val="20000"/>
                  <a:lumOff val="80000"/>
                </a:schemeClr>
              </a:solidFill>
              <a:ln>
                <a:solidFill>
                  <a:srgbClr val="7F7F7F"/>
                </a:solidFill>
              </a:ln>
            </p:spPr>
            <p:txBody>
              <a:bodyPr wrap="square">
                <a:spAutoFit/>
              </a:bodyPr>
              <a:lstStyle/>
              <a:p>
                <a:pPr algn="ctr"/>
                <a:r>
                  <a:rPr lang="zh-TW" altLang="en-US" b="1" dirty="0">
                    <a:solidFill>
                      <a:srgbClr val="7F7F7F"/>
                    </a:solidFill>
                    <a:latin typeface="微軟正黑體" panose="020B0604030504040204" pitchFamily="34" charset="-120"/>
                    <a:ea typeface="微軟正黑體" panose="020B0604030504040204" pitchFamily="34" charset="-120"/>
                  </a:rPr>
                  <a:t>儲存型倉儲廠</a:t>
                </a:r>
              </a:p>
            </p:txBody>
          </p:sp>
          <p:sp>
            <p:nvSpPr>
              <p:cNvPr id="31" name="文字方塊 30">
                <a:extLst>
                  <a:ext uri="{FF2B5EF4-FFF2-40B4-BE49-F238E27FC236}">
                    <a16:creationId xmlns:a16="http://schemas.microsoft.com/office/drawing/2014/main" id="{90A19F57-B9F9-3127-2706-D8DB4A3C8AAE}"/>
                  </a:ext>
                </a:extLst>
              </p:cNvPr>
              <p:cNvSpPr txBox="1"/>
              <p:nvPr/>
            </p:nvSpPr>
            <p:spPr>
              <a:xfrm>
                <a:off x="5649399" y="2922495"/>
                <a:ext cx="862611" cy="2545905"/>
              </a:xfrm>
              <a:prstGeom prst="rect">
                <a:avLst/>
              </a:prstGeom>
              <a:noFill/>
            </p:spPr>
            <p:txBody>
              <a:bodyPr vert="eaVert" wrap="square" rtlCol="0">
                <a:spAutoFit/>
              </a:bodyPr>
              <a:lstStyle/>
              <a:p>
                <a:pPr>
                  <a:lnSpc>
                    <a:spcPts val="1800"/>
                  </a:lnSpc>
                </a:pPr>
                <a:r>
                  <a:rPr lang="zh-TW" altLang="en-US" sz="1600" dirty="0">
                    <a:latin typeface="微軟正黑體" panose="020B0604030504040204" pitchFamily="34" charset="-120"/>
                    <a:ea typeface="微軟正黑體" panose="020B0604030504040204" pitchFamily="34" charset="-120"/>
                  </a:rPr>
                  <a:t>認證</a:t>
                </a:r>
                <a:endParaRPr lang="en-US" altLang="zh-TW" sz="1600" dirty="0">
                  <a:latin typeface="微軟正黑體" panose="020B0604030504040204" pitchFamily="34" charset="-120"/>
                  <a:ea typeface="微軟正黑體" panose="020B0604030504040204" pitchFamily="34" charset="-120"/>
                </a:endParaRPr>
              </a:p>
              <a:p>
                <a:pPr>
                  <a:lnSpc>
                    <a:spcPts val="1800"/>
                  </a:lnSpc>
                </a:pPr>
                <a:r>
                  <a:rPr lang="zh-TW" altLang="en-US" sz="1600" dirty="0">
                    <a:latin typeface="微軟正黑體" panose="020B0604030504040204" pitchFamily="34" charset="-120"/>
                    <a:ea typeface="微軟正黑體" panose="020B0604030504040204" pitchFamily="34" charset="-120"/>
                  </a:rPr>
                  <a:t>「外銷食品倉儲廠驗證基準」</a:t>
                </a:r>
                <a:endParaRPr lang="en-US" altLang="zh-TW" sz="1600" dirty="0">
                  <a:latin typeface="微軟正黑體" panose="020B0604030504040204" pitchFamily="34" charset="-120"/>
                  <a:ea typeface="微軟正黑體" panose="020B0604030504040204" pitchFamily="34" charset="-120"/>
                </a:endParaRPr>
              </a:p>
              <a:p>
                <a:pPr>
                  <a:lnSpc>
                    <a:spcPts val="1800"/>
                  </a:lnSpc>
                </a:pPr>
                <a:r>
                  <a:rPr lang="zh-TW" altLang="en-US" sz="1600" dirty="0">
                    <a:latin typeface="微軟正黑體" panose="020B0604030504040204" pitchFamily="34" charset="-120"/>
                    <a:ea typeface="微軟正黑體" panose="020B0604030504040204" pitchFamily="34" charset="-120"/>
                  </a:rPr>
                  <a:t>取得經濟部標準檢驗局的</a:t>
                </a:r>
              </a:p>
            </p:txBody>
          </p:sp>
          <p:sp>
            <p:nvSpPr>
              <p:cNvPr id="32" name="文字方塊 31">
                <a:extLst>
                  <a:ext uri="{FF2B5EF4-FFF2-40B4-BE49-F238E27FC236}">
                    <a16:creationId xmlns:a16="http://schemas.microsoft.com/office/drawing/2014/main" id="{6EC58F5B-A556-34D5-0A82-EE6D7772A899}"/>
                  </a:ext>
                </a:extLst>
              </p:cNvPr>
              <p:cNvSpPr txBox="1"/>
              <p:nvPr/>
            </p:nvSpPr>
            <p:spPr>
              <a:xfrm>
                <a:off x="5532502" y="5478307"/>
                <a:ext cx="950818" cy="338554"/>
              </a:xfrm>
              <a:prstGeom prst="rect">
                <a:avLst/>
              </a:prstGeom>
              <a:noFill/>
            </p:spPr>
            <p:txBody>
              <a:bodyPr wrap="square">
                <a:spAutoFit/>
              </a:bodyPr>
              <a:lstStyle/>
              <a:p>
                <a:pPr algn="ctr"/>
                <a:r>
                  <a:rPr lang="en-US" altLang="zh-TW" sz="1600" b="1" dirty="0">
                    <a:latin typeface="微軟正黑體" panose="020B0604030504040204" pitchFamily="34" charset="-120"/>
                    <a:ea typeface="微軟正黑體" panose="020B0604030504040204" pitchFamily="34" charset="-120"/>
                  </a:rPr>
                  <a:t>2016</a:t>
                </a:r>
                <a:endParaRPr lang="zh-TW" altLang="en-US" sz="1600" b="1" dirty="0">
                  <a:latin typeface="微軟正黑體" panose="020B0604030504040204" pitchFamily="34" charset="-120"/>
                  <a:ea typeface="微軟正黑體" panose="020B0604030504040204" pitchFamily="34" charset="-120"/>
                </a:endParaRPr>
              </a:p>
            </p:txBody>
          </p:sp>
          <p:sp>
            <p:nvSpPr>
              <p:cNvPr id="33" name="文字方塊 32">
                <a:extLst>
                  <a:ext uri="{FF2B5EF4-FFF2-40B4-BE49-F238E27FC236}">
                    <a16:creationId xmlns:a16="http://schemas.microsoft.com/office/drawing/2014/main" id="{9194EC64-7375-9717-7ED4-612C4ECF9B0F}"/>
                  </a:ext>
                </a:extLst>
              </p:cNvPr>
              <p:cNvSpPr txBox="1"/>
              <p:nvPr/>
            </p:nvSpPr>
            <p:spPr>
              <a:xfrm>
                <a:off x="4932063" y="2968636"/>
                <a:ext cx="410589" cy="2672278"/>
              </a:xfrm>
              <a:prstGeom prst="rect">
                <a:avLst/>
              </a:prstGeom>
              <a:noFill/>
            </p:spPr>
            <p:txBody>
              <a:bodyPr vert="eaVert" wrap="square" rtlCol="0" anchor="b">
                <a:spAutoFit/>
              </a:bodyPr>
              <a:lstStyle/>
              <a:p>
                <a:pPr>
                  <a:lnSpc>
                    <a:spcPts val="1800"/>
                  </a:lnSpc>
                </a:pPr>
                <a:r>
                  <a:rPr lang="zh-TW" altLang="en-US" sz="1600" dirty="0">
                    <a:latin typeface="微軟正黑體" panose="020B0604030504040204" pitchFamily="34" charset="-120"/>
                    <a:ea typeface="微軟正黑體" panose="020B0604030504040204" pitchFamily="34" charset="-120"/>
                  </a:rPr>
                  <a:t>興建貨架倉儲導入無人機房</a:t>
                </a:r>
                <a:endParaRPr lang="en-US" altLang="zh-TW" sz="1600" dirty="0">
                  <a:latin typeface="微軟正黑體" panose="020B0604030504040204" pitchFamily="34" charset="-120"/>
                  <a:ea typeface="微軟正黑體" panose="020B0604030504040204" pitchFamily="34" charset="-120"/>
                </a:endParaRPr>
              </a:p>
            </p:txBody>
          </p:sp>
          <p:sp>
            <p:nvSpPr>
              <p:cNvPr id="34" name="文字方塊 33">
                <a:extLst>
                  <a:ext uri="{FF2B5EF4-FFF2-40B4-BE49-F238E27FC236}">
                    <a16:creationId xmlns:a16="http://schemas.microsoft.com/office/drawing/2014/main" id="{170E0B5B-6EA3-94F6-24B5-4D1B0029A80A}"/>
                  </a:ext>
                </a:extLst>
              </p:cNvPr>
              <p:cNvSpPr txBox="1"/>
              <p:nvPr/>
            </p:nvSpPr>
            <p:spPr>
              <a:xfrm>
                <a:off x="4639041" y="5492303"/>
                <a:ext cx="950818" cy="338554"/>
              </a:xfrm>
              <a:prstGeom prst="rect">
                <a:avLst/>
              </a:prstGeom>
              <a:noFill/>
            </p:spPr>
            <p:txBody>
              <a:bodyPr wrap="square">
                <a:spAutoFit/>
              </a:bodyPr>
              <a:lstStyle/>
              <a:p>
                <a:pPr algn="ctr"/>
                <a:r>
                  <a:rPr lang="en-US" altLang="zh-TW" sz="1600" b="1" dirty="0">
                    <a:latin typeface="微軟正黑體" panose="020B0604030504040204" pitchFamily="34" charset="-120"/>
                    <a:ea typeface="微軟正黑體" panose="020B0604030504040204" pitchFamily="34" charset="-120"/>
                  </a:rPr>
                  <a:t>2013</a:t>
                </a:r>
                <a:endParaRPr lang="zh-TW" altLang="en-US" sz="1600" b="1" dirty="0">
                  <a:latin typeface="微軟正黑體" panose="020B0604030504040204" pitchFamily="34" charset="-120"/>
                  <a:ea typeface="微軟正黑體" panose="020B0604030504040204" pitchFamily="34" charset="-120"/>
                </a:endParaRPr>
              </a:p>
            </p:txBody>
          </p:sp>
          <p:sp>
            <p:nvSpPr>
              <p:cNvPr id="35" name="文字方塊 34">
                <a:extLst>
                  <a:ext uri="{FF2B5EF4-FFF2-40B4-BE49-F238E27FC236}">
                    <a16:creationId xmlns:a16="http://schemas.microsoft.com/office/drawing/2014/main" id="{DB25F706-8A71-C0D3-4894-A440AB014A32}"/>
                  </a:ext>
                </a:extLst>
              </p:cNvPr>
              <p:cNvSpPr txBox="1"/>
              <p:nvPr/>
            </p:nvSpPr>
            <p:spPr>
              <a:xfrm>
                <a:off x="6653462" y="3011218"/>
                <a:ext cx="636600" cy="2477416"/>
              </a:xfrm>
              <a:prstGeom prst="rect">
                <a:avLst/>
              </a:prstGeom>
              <a:noFill/>
            </p:spPr>
            <p:txBody>
              <a:bodyPr vert="eaVert" wrap="square" rtlCol="0">
                <a:spAutoFit/>
              </a:bodyPr>
              <a:lstStyle/>
              <a:p>
                <a:pPr>
                  <a:lnSpc>
                    <a:spcPts val="1800"/>
                  </a:lnSpc>
                </a:pPr>
                <a:r>
                  <a:rPr lang="zh-TW" altLang="en-US" sz="1600" dirty="0">
                    <a:latin typeface="微軟正黑體" panose="020B0604030504040204" pitchFamily="34" charset="-120"/>
                    <a:ea typeface="微軟正黑體" panose="020B0604030504040204" pitchFamily="34" charset="-120"/>
                  </a:rPr>
                  <a:t>中心</a:t>
                </a:r>
                <a:endParaRPr lang="en-US" altLang="zh-TW" sz="1600" dirty="0">
                  <a:latin typeface="微軟正黑體" panose="020B0604030504040204" pitchFamily="34" charset="-120"/>
                  <a:ea typeface="微軟正黑體" panose="020B0604030504040204" pitchFamily="34" charset="-120"/>
                </a:endParaRPr>
              </a:p>
              <a:p>
                <a:pPr>
                  <a:lnSpc>
                    <a:spcPts val="1800"/>
                  </a:lnSpc>
                </a:pPr>
                <a:r>
                  <a:rPr lang="zh-TW" altLang="en-US" sz="1600" dirty="0">
                    <a:latin typeface="微軟正黑體" panose="020B0604030504040204" pitchFamily="34" charset="-120"/>
                    <a:ea typeface="微軟正黑體" panose="020B0604030504040204" pitchFamily="34" charset="-120"/>
                  </a:rPr>
                  <a:t>興建第二期無人智慧物流</a:t>
                </a:r>
                <a:endParaRPr lang="en-US" altLang="zh-TW" sz="1600" dirty="0">
                  <a:latin typeface="微軟正黑體" panose="020B0604030504040204" pitchFamily="34" charset="-120"/>
                  <a:ea typeface="微軟正黑體" panose="020B0604030504040204" pitchFamily="34" charset="-120"/>
                </a:endParaRPr>
              </a:p>
            </p:txBody>
          </p:sp>
          <p:sp>
            <p:nvSpPr>
              <p:cNvPr id="36" name="文字方塊 35">
                <a:extLst>
                  <a:ext uri="{FF2B5EF4-FFF2-40B4-BE49-F238E27FC236}">
                    <a16:creationId xmlns:a16="http://schemas.microsoft.com/office/drawing/2014/main" id="{BBF3A9A7-762B-DDBC-8F8F-1AAD0CC5120D}"/>
                  </a:ext>
                </a:extLst>
              </p:cNvPr>
              <p:cNvSpPr txBox="1"/>
              <p:nvPr/>
            </p:nvSpPr>
            <p:spPr>
              <a:xfrm>
                <a:off x="6558534" y="5390727"/>
                <a:ext cx="950818" cy="461665"/>
              </a:xfrm>
              <a:prstGeom prst="rect">
                <a:avLst/>
              </a:prstGeom>
              <a:noFill/>
            </p:spPr>
            <p:txBody>
              <a:bodyPr wrap="square">
                <a:spAutoFit/>
              </a:bodyPr>
              <a:lstStyle/>
              <a:p>
                <a:pPr algn="ctr"/>
                <a:r>
                  <a:rPr lang="en-US" altLang="zh-TW" sz="2400" b="1" dirty="0">
                    <a:solidFill>
                      <a:schemeClr val="tx2"/>
                    </a:solidFill>
                    <a:latin typeface="微軟正黑體" panose="020B0604030504040204" pitchFamily="34" charset="-120"/>
                    <a:ea typeface="微軟正黑體" panose="020B0604030504040204" pitchFamily="34" charset="-120"/>
                  </a:rPr>
                  <a:t>2019</a:t>
                </a:r>
                <a:endParaRPr lang="zh-TW" altLang="en-US" sz="2400" b="1" dirty="0">
                  <a:solidFill>
                    <a:schemeClr val="tx2"/>
                  </a:solidFill>
                  <a:latin typeface="微軟正黑體" panose="020B0604030504040204" pitchFamily="34" charset="-120"/>
                  <a:ea typeface="微軟正黑體" panose="020B0604030504040204" pitchFamily="34" charset="-120"/>
                </a:endParaRPr>
              </a:p>
            </p:txBody>
          </p:sp>
          <p:grpSp>
            <p:nvGrpSpPr>
              <p:cNvPr id="37" name="群組 36">
                <a:extLst>
                  <a:ext uri="{FF2B5EF4-FFF2-40B4-BE49-F238E27FC236}">
                    <a16:creationId xmlns:a16="http://schemas.microsoft.com/office/drawing/2014/main" id="{198A97A0-A976-0FC8-C121-E3BE96B2BFF7}"/>
                  </a:ext>
                </a:extLst>
              </p:cNvPr>
              <p:cNvGrpSpPr/>
              <p:nvPr/>
            </p:nvGrpSpPr>
            <p:grpSpPr>
              <a:xfrm>
                <a:off x="7650126" y="2631048"/>
                <a:ext cx="416838" cy="3167999"/>
                <a:chOff x="7937642" y="915743"/>
                <a:chExt cx="608142" cy="1129794"/>
              </a:xfrm>
            </p:grpSpPr>
            <p:sp>
              <p:nvSpPr>
                <p:cNvPr id="48" name="矩形: 圓角 47">
                  <a:extLst>
                    <a:ext uri="{FF2B5EF4-FFF2-40B4-BE49-F238E27FC236}">
                      <a16:creationId xmlns:a16="http://schemas.microsoft.com/office/drawing/2014/main" id="{D83B763E-C3C0-426F-F5FC-12500DAE8FAC}"/>
                    </a:ext>
                  </a:extLst>
                </p:cNvPr>
                <p:cNvSpPr/>
                <p:nvPr/>
              </p:nvSpPr>
              <p:spPr>
                <a:xfrm>
                  <a:off x="7964682" y="915743"/>
                  <a:ext cx="581102" cy="1129794"/>
                </a:xfrm>
                <a:prstGeom prst="roundRect">
                  <a:avLst/>
                </a:prstGeom>
                <a:solidFill>
                  <a:srgbClr val="F8D35E"/>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9" name="文字方塊 48">
                  <a:extLst>
                    <a:ext uri="{FF2B5EF4-FFF2-40B4-BE49-F238E27FC236}">
                      <a16:creationId xmlns:a16="http://schemas.microsoft.com/office/drawing/2014/main" id="{B0BDBE9C-5320-2D96-2FCA-A91819B55A99}"/>
                    </a:ext>
                  </a:extLst>
                </p:cNvPr>
                <p:cNvSpPr txBox="1"/>
                <p:nvPr/>
              </p:nvSpPr>
              <p:spPr>
                <a:xfrm>
                  <a:off x="7937642" y="965901"/>
                  <a:ext cx="599024" cy="952259"/>
                </a:xfrm>
                <a:prstGeom prst="rect">
                  <a:avLst/>
                </a:prstGeom>
                <a:noFill/>
              </p:spPr>
              <p:txBody>
                <a:bodyPr vert="eaVert" wrap="square" rtlCol="0" anchor="ctr">
                  <a:spAutoFit/>
                </a:bodyPr>
                <a:lstStyle/>
                <a:p>
                  <a:pPr>
                    <a:lnSpc>
                      <a:spcPts val="1800"/>
                    </a:lnSpc>
                  </a:pPr>
                  <a:r>
                    <a:rPr lang="zh-TW" altLang="en-US" sz="1600" b="1" dirty="0">
                      <a:solidFill>
                        <a:srgbClr val="0070C0"/>
                      </a:solidFill>
                      <a:latin typeface="微軟正黑體" panose="020B0604030504040204" pitchFamily="34" charset="-120"/>
                      <a:ea typeface="微軟正黑體" panose="020B0604030504040204" pitchFamily="34" charset="-120"/>
                    </a:rPr>
                    <a:t>無人智慧物流中心正式啟用</a:t>
                  </a:r>
                </a:p>
              </p:txBody>
            </p:sp>
          </p:grpSp>
          <p:cxnSp>
            <p:nvCxnSpPr>
              <p:cNvPr id="38" name="Straight Connector 34">
                <a:extLst>
                  <a:ext uri="{FF2B5EF4-FFF2-40B4-BE49-F238E27FC236}">
                    <a16:creationId xmlns:a16="http://schemas.microsoft.com/office/drawing/2014/main" id="{FC12BE52-F353-AED6-4A80-FB6CBC229338}"/>
                  </a:ext>
                </a:extLst>
              </p:cNvPr>
              <p:cNvCxnSpPr/>
              <p:nvPr/>
            </p:nvCxnSpPr>
            <p:spPr>
              <a:xfrm>
                <a:off x="4123311" y="5828733"/>
                <a:ext cx="3168000" cy="0"/>
              </a:xfrm>
              <a:prstGeom prst="line">
                <a:avLst/>
              </a:prstGeom>
              <a:ln w="38100" cap="rnd">
                <a:solidFill>
                  <a:srgbClr val="F47264"/>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9" name="文字方塊 38">
                <a:extLst>
                  <a:ext uri="{FF2B5EF4-FFF2-40B4-BE49-F238E27FC236}">
                    <a16:creationId xmlns:a16="http://schemas.microsoft.com/office/drawing/2014/main" id="{20F79152-1625-B78E-123C-786FDC251B35}"/>
                  </a:ext>
                </a:extLst>
              </p:cNvPr>
              <p:cNvSpPr txBox="1"/>
              <p:nvPr/>
            </p:nvSpPr>
            <p:spPr>
              <a:xfrm>
                <a:off x="4724506" y="2503387"/>
                <a:ext cx="2819855" cy="410400"/>
              </a:xfrm>
              <a:prstGeom prst="roundRect">
                <a:avLst/>
              </a:prstGeom>
              <a:solidFill>
                <a:schemeClr val="accent1">
                  <a:lumMod val="20000"/>
                  <a:lumOff val="80000"/>
                </a:schemeClr>
              </a:solidFill>
              <a:ln>
                <a:solidFill>
                  <a:srgbClr val="7F7F7F"/>
                </a:solidFill>
              </a:ln>
            </p:spPr>
            <p:txBody>
              <a:bodyPr wrap="square">
                <a:spAutoFit/>
              </a:bodyPr>
              <a:lstStyle/>
              <a:p>
                <a:pPr algn="ctr"/>
                <a:r>
                  <a:rPr lang="zh-TW" altLang="en-US" b="1">
                    <a:solidFill>
                      <a:schemeClr val="accent1"/>
                    </a:solidFill>
                    <a:latin typeface="微軟正黑體" panose="020B0604030504040204" pitchFamily="34" charset="-120"/>
                    <a:ea typeface="微軟正黑體" panose="020B0604030504040204" pitchFamily="34" charset="-120"/>
                  </a:rPr>
                  <a:t>轉型智慧倉儲</a:t>
                </a:r>
              </a:p>
            </p:txBody>
          </p:sp>
          <p:cxnSp>
            <p:nvCxnSpPr>
              <p:cNvPr id="40" name="直線接點 39">
                <a:extLst>
                  <a:ext uri="{FF2B5EF4-FFF2-40B4-BE49-F238E27FC236}">
                    <a16:creationId xmlns:a16="http://schemas.microsoft.com/office/drawing/2014/main" id="{E1DB8E86-D020-8809-A4CF-10C25B7978F9}"/>
                  </a:ext>
                </a:extLst>
              </p:cNvPr>
              <p:cNvCxnSpPr/>
              <p:nvPr/>
            </p:nvCxnSpPr>
            <p:spPr>
              <a:xfrm>
                <a:off x="7595138" y="4346305"/>
                <a:ext cx="0" cy="12960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25">
                <a:extLst>
                  <a:ext uri="{FF2B5EF4-FFF2-40B4-BE49-F238E27FC236}">
                    <a16:creationId xmlns:a16="http://schemas.microsoft.com/office/drawing/2014/main" id="{2F16BF11-CAE5-F167-D921-E55E1BA48490}"/>
                  </a:ext>
                </a:extLst>
              </p:cNvPr>
              <p:cNvCxnSpPr/>
              <p:nvPr/>
            </p:nvCxnSpPr>
            <p:spPr>
              <a:xfrm>
                <a:off x="262267" y="5834460"/>
                <a:ext cx="3816000" cy="0"/>
              </a:xfrm>
              <a:prstGeom prst="line">
                <a:avLst/>
              </a:prstGeom>
              <a:ln w="38100" cap="rnd">
                <a:solidFill>
                  <a:srgbClr val="29B9A6"/>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3">
                <a:extLst>
                  <a:ext uri="{FF2B5EF4-FFF2-40B4-BE49-F238E27FC236}">
                    <a16:creationId xmlns:a16="http://schemas.microsoft.com/office/drawing/2014/main" id="{49682454-745B-CBF4-9749-BAC612AF83D3}"/>
                  </a:ext>
                </a:extLst>
              </p:cNvPr>
              <p:cNvCxnSpPr/>
              <p:nvPr/>
            </p:nvCxnSpPr>
            <p:spPr>
              <a:xfrm>
                <a:off x="261312" y="5834460"/>
                <a:ext cx="8107083" cy="0"/>
              </a:xfrm>
              <a:prstGeom prst="line">
                <a:avLst/>
              </a:prstGeom>
              <a:ln w="19050">
                <a:solidFill>
                  <a:schemeClr val="bg1">
                    <a:lumMod val="7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43" name="文字方塊 42">
                <a:extLst>
                  <a:ext uri="{FF2B5EF4-FFF2-40B4-BE49-F238E27FC236}">
                    <a16:creationId xmlns:a16="http://schemas.microsoft.com/office/drawing/2014/main" id="{D947BF2E-0D93-57E7-8B77-7425EAE23D69}"/>
                  </a:ext>
                </a:extLst>
              </p:cNvPr>
              <p:cNvSpPr txBox="1"/>
              <p:nvPr/>
            </p:nvSpPr>
            <p:spPr>
              <a:xfrm>
                <a:off x="85156" y="3385274"/>
                <a:ext cx="950818" cy="461665"/>
              </a:xfrm>
              <a:prstGeom prst="rect">
                <a:avLst/>
              </a:prstGeom>
              <a:noFill/>
            </p:spPr>
            <p:txBody>
              <a:bodyPr wrap="square">
                <a:spAutoFit/>
              </a:bodyPr>
              <a:lstStyle>
                <a:defPPr>
                  <a:defRPr lang="zh-TW"/>
                </a:defPPr>
                <a:lvl1pPr algn="ctr">
                  <a:defRPr sz="2400" b="1">
                    <a:solidFill>
                      <a:srgbClr val="C00000"/>
                    </a:solidFill>
                    <a:latin typeface="微軟正黑體" panose="020B0604030504040204" pitchFamily="34" charset="-120"/>
                    <a:ea typeface="微軟正黑體" panose="020B0604030504040204" pitchFamily="34" charset="-120"/>
                  </a:defRPr>
                </a:lvl1pPr>
              </a:lstStyle>
              <a:p>
                <a:r>
                  <a:rPr lang="en-US" altLang="zh-TW" dirty="0">
                    <a:solidFill>
                      <a:schemeClr val="tx2"/>
                    </a:solidFill>
                  </a:rPr>
                  <a:t>1973</a:t>
                </a:r>
                <a:endParaRPr lang="zh-TW" altLang="en-US" dirty="0">
                  <a:solidFill>
                    <a:schemeClr val="tx2"/>
                  </a:solidFill>
                </a:endParaRPr>
              </a:p>
            </p:txBody>
          </p:sp>
          <p:grpSp>
            <p:nvGrpSpPr>
              <p:cNvPr id="44" name="群組 43">
                <a:extLst>
                  <a:ext uri="{FF2B5EF4-FFF2-40B4-BE49-F238E27FC236}">
                    <a16:creationId xmlns:a16="http://schemas.microsoft.com/office/drawing/2014/main" id="{1B33A362-2DA0-790B-92CF-BCF49C30F050}"/>
                  </a:ext>
                </a:extLst>
              </p:cNvPr>
              <p:cNvGrpSpPr/>
              <p:nvPr/>
            </p:nvGrpSpPr>
            <p:grpSpPr>
              <a:xfrm>
                <a:off x="403917" y="4038410"/>
                <a:ext cx="477730" cy="1764000"/>
                <a:chOff x="89247" y="908720"/>
                <a:chExt cx="477730" cy="1481853"/>
              </a:xfrm>
            </p:grpSpPr>
            <p:sp>
              <p:nvSpPr>
                <p:cNvPr id="46" name="矩形: 圓角 45">
                  <a:extLst>
                    <a:ext uri="{FF2B5EF4-FFF2-40B4-BE49-F238E27FC236}">
                      <a16:creationId xmlns:a16="http://schemas.microsoft.com/office/drawing/2014/main" id="{2400D8DA-678F-CFFA-04A6-6B8FBC86EAD8}"/>
                    </a:ext>
                  </a:extLst>
                </p:cNvPr>
                <p:cNvSpPr/>
                <p:nvPr/>
              </p:nvSpPr>
              <p:spPr>
                <a:xfrm>
                  <a:off x="89247" y="908720"/>
                  <a:ext cx="399625" cy="1481853"/>
                </a:xfrm>
                <a:prstGeom prst="roundRect">
                  <a:avLst/>
                </a:prstGeom>
                <a:solidFill>
                  <a:srgbClr val="F8D35E"/>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7" name="文字方塊 46">
                  <a:extLst>
                    <a:ext uri="{FF2B5EF4-FFF2-40B4-BE49-F238E27FC236}">
                      <a16:creationId xmlns:a16="http://schemas.microsoft.com/office/drawing/2014/main" id="{FA5C9FED-11DC-E640-811A-55B98AA23DF3}"/>
                    </a:ext>
                  </a:extLst>
                </p:cNvPr>
                <p:cNvSpPr txBox="1"/>
                <p:nvPr/>
              </p:nvSpPr>
              <p:spPr>
                <a:xfrm>
                  <a:off x="95127" y="1004721"/>
                  <a:ext cx="471850" cy="1112837"/>
                </a:xfrm>
                <a:prstGeom prst="rect">
                  <a:avLst/>
                </a:prstGeom>
                <a:noFill/>
              </p:spPr>
              <p:txBody>
                <a:bodyPr wrap="square">
                  <a:spAutoFit/>
                </a:bodyPr>
                <a:lstStyle/>
                <a:p>
                  <a:pPr>
                    <a:lnSpc>
                      <a:spcPts val="1600"/>
                    </a:lnSpc>
                  </a:pPr>
                  <a:r>
                    <a:rPr lang="zh-TW" altLang="en-US" sz="1600" b="1" dirty="0">
                      <a:solidFill>
                        <a:srgbClr val="0070C0"/>
                      </a:solidFill>
                      <a:latin typeface="微軟正黑體" panose="020B0604030504040204" pitchFamily="34" charset="-120"/>
                      <a:ea typeface="微軟正黑體" panose="020B0604030504040204" pitchFamily="34" charset="-120"/>
                    </a:rPr>
                    <a:t>公司正式成立</a:t>
                  </a:r>
                </a:p>
              </p:txBody>
            </p:sp>
          </p:grpSp>
          <p:sp>
            <p:nvSpPr>
              <p:cNvPr id="45" name="文字方塊 44">
                <a:extLst>
                  <a:ext uri="{FF2B5EF4-FFF2-40B4-BE49-F238E27FC236}">
                    <a16:creationId xmlns:a16="http://schemas.microsoft.com/office/drawing/2014/main" id="{7B825261-F9E3-643E-D30F-FA1CED8C3E77}"/>
                  </a:ext>
                </a:extLst>
              </p:cNvPr>
              <p:cNvSpPr txBox="1"/>
              <p:nvPr/>
            </p:nvSpPr>
            <p:spPr>
              <a:xfrm flipH="1">
                <a:off x="7359064" y="2121699"/>
                <a:ext cx="1061347" cy="461665"/>
              </a:xfrm>
              <a:prstGeom prst="rect">
                <a:avLst/>
              </a:prstGeom>
              <a:noFill/>
            </p:spPr>
            <p:txBody>
              <a:bodyPr wrap="square">
                <a:spAutoFit/>
              </a:bodyPr>
              <a:lstStyle/>
              <a:p>
                <a:pPr algn="ctr"/>
                <a:r>
                  <a:rPr lang="en-US" altLang="zh-TW" sz="2400" b="1" dirty="0">
                    <a:solidFill>
                      <a:schemeClr val="tx2"/>
                    </a:solidFill>
                    <a:latin typeface="微軟正黑體" panose="020B0604030504040204" pitchFamily="34" charset="-120"/>
                    <a:ea typeface="微軟正黑體" panose="020B0604030504040204" pitchFamily="34" charset="-120"/>
                  </a:rPr>
                  <a:t>2023</a:t>
                </a:r>
                <a:endParaRPr lang="zh-TW" altLang="en-US" sz="2400" b="1" dirty="0">
                  <a:solidFill>
                    <a:schemeClr val="tx2"/>
                  </a:solidFill>
                  <a:latin typeface="微軟正黑體" panose="020B0604030504040204" pitchFamily="34" charset="-120"/>
                  <a:ea typeface="微軟正黑體" panose="020B0604030504040204" pitchFamily="34" charset="-120"/>
                </a:endParaRPr>
              </a:p>
            </p:txBody>
          </p:sp>
        </p:grpSp>
        <p:cxnSp>
          <p:nvCxnSpPr>
            <p:cNvPr id="52" name="直接连接符 386">
              <a:extLst>
                <a:ext uri="{FF2B5EF4-FFF2-40B4-BE49-F238E27FC236}">
                  <a16:creationId xmlns:a16="http://schemas.microsoft.com/office/drawing/2014/main" id="{0D234A4C-A8E4-2203-D17D-B0F7F3B116B2}"/>
                </a:ext>
              </a:extLst>
            </p:cNvPr>
            <p:cNvCxnSpPr>
              <a:cxnSpLocks/>
              <a:stCxn id="59" idx="6"/>
              <a:endCxn id="66" idx="3"/>
            </p:cNvCxnSpPr>
            <p:nvPr/>
          </p:nvCxnSpPr>
          <p:spPr>
            <a:xfrm flipV="1">
              <a:off x="3091499" y="3406516"/>
              <a:ext cx="807167" cy="133286"/>
            </a:xfrm>
            <a:prstGeom prst="line">
              <a:avLst/>
            </a:prstGeom>
            <a:noFill/>
            <a:ln w="12700" cap="flat" cmpd="sng" algn="ctr">
              <a:solidFill>
                <a:srgbClr val="5B727D"/>
              </a:solidFill>
              <a:prstDash val="sysDash"/>
              <a:miter lim="800000"/>
            </a:ln>
            <a:effectLst>
              <a:outerShdw blurRad="190500" dist="152400" dir="2700000" algn="tl" rotWithShape="0">
                <a:prstClr val="black">
                  <a:alpha val="40000"/>
                </a:prstClr>
              </a:outerShdw>
            </a:effectLst>
          </p:spPr>
        </p:cxnSp>
        <p:cxnSp>
          <p:nvCxnSpPr>
            <p:cNvPr id="53" name="直接连接符 387">
              <a:extLst>
                <a:ext uri="{FF2B5EF4-FFF2-40B4-BE49-F238E27FC236}">
                  <a16:creationId xmlns:a16="http://schemas.microsoft.com/office/drawing/2014/main" id="{743E8353-DFF2-6A8B-8E95-CB4B798B36AF}"/>
                </a:ext>
              </a:extLst>
            </p:cNvPr>
            <p:cNvCxnSpPr>
              <a:cxnSpLocks/>
              <a:stCxn id="66" idx="6"/>
            </p:cNvCxnSpPr>
            <p:nvPr/>
          </p:nvCxnSpPr>
          <p:spPr>
            <a:xfrm flipV="1">
              <a:off x="5007294" y="2466608"/>
              <a:ext cx="559382" cy="474867"/>
            </a:xfrm>
            <a:prstGeom prst="line">
              <a:avLst/>
            </a:prstGeom>
            <a:noFill/>
            <a:ln w="12700" cap="flat" cmpd="sng" algn="ctr">
              <a:solidFill>
                <a:srgbClr val="5B727D"/>
              </a:solidFill>
              <a:prstDash val="sysDash"/>
              <a:miter lim="800000"/>
            </a:ln>
            <a:effectLst>
              <a:outerShdw blurRad="190500" dist="152400" dir="2700000" algn="tl" rotWithShape="0">
                <a:prstClr val="black">
                  <a:alpha val="40000"/>
                </a:prstClr>
              </a:outerShdw>
            </a:effectLst>
          </p:spPr>
        </p:cxnSp>
        <p:cxnSp>
          <p:nvCxnSpPr>
            <p:cNvPr id="54" name="直接连接符 388">
              <a:extLst>
                <a:ext uri="{FF2B5EF4-FFF2-40B4-BE49-F238E27FC236}">
                  <a16:creationId xmlns:a16="http://schemas.microsoft.com/office/drawing/2014/main" id="{C1E381D2-AFDB-4B04-9B2D-468528C3D376}"/>
                </a:ext>
              </a:extLst>
            </p:cNvPr>
            <p:cNvCxnSpPr>
              <a:cxnSpLocks/>
            </p:cNvCxnSpPr>
            <p:nvPr/>
          </p:nvCxnSpPr>
          <p:spPr>
            <a:xfrm>
              <a:off x="7493906" y="2180780"/>
              <a:ext cx="1911858" cy="15789"/>
            </a:xfrm>
            <a:prstGeom prst="line">
              <a:avLst/>
            </a:prstGeom>
            <a:noFill/>
            <a:ln w="12700" cap="flat" cmpd="sng" algn="ctr">
              <a:solidFill>
                <a:srgbClr val="5B727D"/>
              </a:solidFill>
              <a:prstDash val="sysDash"/>
              <a:miter lim="800000"/>
            </a:ln>
            <a:effectLst>
              <a:outerShdw blurRad="190500" dist="152400" dir="2700000" algn="tl" rotWithShape="0">
                <a:prstClr val="black">
                  <a:alpha val="40000"/>
                </a:prstClr>
              </a:outerShdw>
            </a:effectLst>
          </p:spPr>
        </p:cxnSp>
        <p:grpSp>
          <p:nvGrpSpPr>
            <p:cNvPr id="55" name="群組 54">
              <a:extLst>
                <a:ext uri="{FF2B5EF4-FFF2-40B4-BE49-F238E27FC236}">
                  <a16:creationId xmlns:a16="http://schemas.microsoft.com/office/drawing/2014/main" id="{7CCCE182-76FB-30FE-071E-8DBADFB57923}"/>
                </a:ext>
              </a:extLst>
            </p:cNvPr>
            <p:cNvGrpSpPr/>
            <p:nvPr/>
          </p:nvGrpSpPr>
          <p:grpSpPr>
            <a:xfrm>
              <a:off x="2031958" y="3003304"/>
              <a:ext cx="1059540" cy="1072996"/>
              <a:chOff x="528825" y="2659444"/>
              <a:chExt cx="1059540" cy="1072996"/>
            </a:xfrm>
          </p:grpSpPr>
          <p:grpSp>
            <p:nvGrpSpPr>
              <p:cNvPr id="56" name="组合 365">
                <a:extLst>
                  <a:ext uri="{FF2B5EF4-FFF2-40B4-BE49-F238E27FC236}">
                    <a16:creationId xmlns:a16="http://schemas.microsoft.com/office/drawing/2014/main" id="{2DAA3645-29E0-406B-A649-BA7670E315C6}"/>
                  </a:ext>
                </a:extLst>
              </p:cNvPr>
              <p:cNvGrpSpPr/>
              <p:nvPr/>
            </p:nvGrpSpPr>
            <p:grpSpPr>
              <a:xfrm>
                <a:off x="528825" y="2659444"/>
                <a:ext cx="1059540" cy="1072996"/>
                <a:chOff x="2895240" y="3168223"/>
                <a:chExt cx="1059540" cy="1072996"/>
              </a:xfrm>
            </p:grpSpPr>
            <p:sp>
              <p:nvSpPr>
                <p:cNvPr id="58" name="îŝlîďê">
                  <a:extLst>
                    <a:ext uri="{FF2B5EF4-FFF2-40B4-BE49-F238E27FC236}">
                      <a16:creationId xmlns:a16="http://schemas.microsoft.com/office/drawing/2014/main" id="{293C63F8-0DAE-D63A-9453-B3A2F42D7318}"/>
                    </a:ext>
                  </a:extLst>
                </p:cNvPr>
                <p:cNvSpPr/>
                <p:nvPr/>
              </p:nvSpPr>
              <p:spPr bwMode="auto">
                <a:xfrm>
                  <a:off x="2996603" y="3267715"/>
                  <a:ext cx="862342" cy="873294"/>
                </a:xfrm>
                <a:prstGeom prst="ellipse">
                  <a:avLst/>
                </a:prstGeom>
                <a:solidFill>
                  <a:srgbClr val="5B727D"/>
                </a:solidFill>
                <a:ln w="15875" cap="flat" cmpd="sng" algn="ctr">
                  <a:noFill/>
                  <a:prstDash val="solid"/>
                  <a:miter lim="800000"/>
                </a:ln>
                <a:effectLst/>
              </p:spPr>
              <p:txBody>
                <a:bodyPr wrap="none" rtlCol="0" anchor="ctr">
                  <a:normAutofit/>
                </a:bodyPr>
                <a:lstStyle/>
                <a:p>
                  <a:pPr algn="ctr">
                    <a:defRPr/>
                  </a:pPr>
                  <a:endParaRPr lang="en-US" altLang="zh-CN" sz="16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9" name="îŝlîďê">
                  <a:extLst>
                    <a:ext uri="{FF2B5EF4-FFF2-40B4-BE49-F238E27FC236}">
                      <a16:creationId xmlns:a16="http://schemas.microsoft.com/office/drawing/2014/main" id="{AD33CFDF-1BFA-7539-3226-A83C6590A2DD}"/>
                    </a:ext>
                  </a:extLst>
                </p:cNvPr>
                <p:cNvSpPr/>
                <p:nvPr/>
              </p:nvSpPr>
              <p:spPr bwMode="auto">
                <a:xfrm>
                  <a:off x="2895240" y="3168223"/>
                  <a:ext cx="1059540" cy="1072996"/>
                </a:xfrm>
                <a:prstGeom prst="ellipse">
                  <a:avLst/>
                </a:prstGeom>
                <a:noFill/>
                <a:ln w="12700" cap="flat" cmpd="sng" algn="ctr">
                  <a:solidFill>
                    <a:srgbClr val="5B727D"/>
                  </a:solidFill>
                  <a:prstDash val="sysDash"/>
                  <a:miter lim="800000"/>
                </a:ln>
                <a:effectLst>
                  <a:outerShdw blurRad="190500" dist="1524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ltLang="zh-CN" sz="2400" kern="0" dirty="0">
                    <a:solidFill>
                      <a:prstClr val="white"/>
                    </a:solidFill>
                    <a:latin typeface="微軟正黑體" panose="020B0604030504040204" pitchFamily="34" charset="-120"/>
                    <a:ea typeface="微軟正黑體" panose="020B0604030504040204" pitchFamily="34" charset="-120"/>
                  </a:endParaRPr>
                </a:p>
              </p:txBody>
            </p:sp>
          </p:grpSp>
          <p:sp>
            <p:nvSpPr>
              <p:cNvPr id="57" name="文字方塊 56">
                <a:extLst>
                  <a:ext uri="{FF2B5EF4-FFF2-40B4-BE49-F238E27FC236}">
                    <a16:creationId xmlns:a16="http://schemas.microsoft.com/office/drawing/2014/main" id="{7D00B044-1FE7-3270-C537-64D071D3E60A}"/>
                  </a:ext>
                </a:extLst>
              </p:cNvPr>
              <p:cNvSpPr txBox="1"/>
              <p:nvPr/>
            </p:nvSpPr>
            <p:spPr>
              <a:xfrm>
                <a:off x="715788" y="2894638"/>
                <a:ext cx="652785" cy="646331"/>
              </a:xfrm>
              <a:prstGeom prst="rect">
                <a:avLst/>
              </a:prstGeom>
              <a:noFill/>
            </p:spPr>
            <p:txBody>
              <a:bodyPr wrap="square">
                <a:spAutoFit/>
              </a:bodyPr>
              <a:lstStyle/>
              <a:p>
                <a:pPr algn="ctr">
                  <a:defRPr/>
                </a:pPr>
                <a:r>
                  <a:rPr lang="zh-TW" altLang="en-US" b="1" ker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地理優勢</a:t>
                </a:r>
                <a:endParaRPr lang="en-US" altLang="zh-CN"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61" name="文字方塊 60">
              <a:extLst>
                <a:ext uri="{FF2B5EF4-FFF2-40B4-BE49-F238E27FC236}">
                  <a16:creationId xmlns:a16="http://schemas.microsoft.com/office/drawing/2014/main" id="{287F20A8-D841-851E-8199-A884AAFA3A85}"/>
                </a:ext>
              </a:extLst>
            </p:cNvPr>
            <p:cNvSpPr txBox="1"/>
            <p:nvPr/>
          </p:nvSpPr>
          <p:spPr>
            <a:xfrm>
              <a:off x="1551976" y="2415008"/>
              <a:ext cx="1954554" cy="584775"/>
            </a:xfrm>
            <a:prstGeom prst="rect">
              <a:avLst/>
            </a:prstGeom>
            <a:noFill/>
          </p:spPr>
          <p:txBody>
            <a:bodyPr wrap="square">
              <a:spAutoFit/>
            </a:bodyPr>
            <a:lstStyle/>
            <a:p>
              <a:pPr marL="285750" indent="-285750">
                <a:buFont typeface="Wingdings" panose="05000000000000000000" pitchFamily="2" charset="2"/>
                <a:buChar char="l"/>
              </a:pPr>
              <a:r>
                <a:rPr lang="zh-TW" altLang="en-US" sz="1600" dirty="0">
                  <a:latin typeface="微軟正黑體" panose="020B0604030504040204" pitchFamily="34" charset="-120"/>
                  <a:ea typeface="微軟正黑體" panose="020B0604030504040204" pitchFamily="34" charset="-120"/>
                </a:rPr>
                <a:t>近鄰高雄港及</a:t>
              </a:r>
              <a:br>
                <a:rPr lang="en-US" altLang="zh-TW" sz="1600" dirty="0">
                  <a:latin typeface="微軟正黑體" panose="020B0604030504040204" pitchFamily="34" charset="-120"/>
                  <a:ea typeface="微軟正黑體" panose="020B0604030504040204" pitchFamily="34" charset="-120"/>
                </a:rPr>
              </a:br>
              <a:r>
                <a:rPr lang="zh-TW" altLang="en-US" sz="1600" dirty="0">
                  <a:latin typeface="微軟正黑體" panose="020B0604030504040204" pitchFamily="34" charset="-120"/>
                  <a:ea typeface="微軟正黑體" panose="020B0604030504040204" pitchFamily="34" charset="-120"/>
                </a:rPr>
                <a:t>國道一末端入口</a:t>
              </a:r>
              <a:endParaRPr lang="en-US" altLang="zh-TW" sz="1600" dirty="0">
                <a:latin typeface="微軟正黑體" panose="020B0604030504040204" pitchFamily="34" charset="-120"/>
                <a:ea typeface="微軟正黑體" panose="020B0604030504040204" pitchFamily="34" charset="-120"/>
              </a:endParaRPr>
            </a:p>
          </p:txBody>
        </p:sp>
        <p:grpSp>
          <p:nvGrpSpPr>
            <p:cNvPr id="62" name="群組 61">
              <a:extLst>
                <a:ext uri="{FF2B5EF4-FFF2-40B4-BE49-F238E27FC236}">
                  <a16:creationId xmlns:a16="http://schemas.microsoft.com/office/drawing/2014/main" id="{D0D44DFA-D386-1B12-40C8-0EC8921189C4}"/>
                </a:ext>
              </a:extLst>
            </p:cNvPr>
            <p:cNvGrpSpPr/>
            <p:nvPr/>
          </p:nvGrpSpPr>
          <p:grpSpPr>
            <a:xfrm>
              <a:off x="3708454" y="2283806"/>
              <a:ext cx="1298840" cy="1315336"/>
              <a:chOff x="2054673" y="2092287"/>
              <a:chExt cx="1298840" cy="1315336"/>
            </a:xfrm>
          </p:grpSpPr>
          <p:grpSp>
            <p:nvGrpSpPr>
              <p:cNvPr id="63" name="组合 368">
                <a:extLst>
                  <a:ext uri="{FF2B5EF4-FFF2-40B4-BE49-F238E27FC236}">
                    <a16:creationId xmlns:a16="http://schemas.microsoft.com/office/drawing/2014/main" id="{E50C1D24-4016-F389-AF6A-862C23F0CA9B}"/>
                  </a:ext>
                </a:extLst>
              </p:cNvPr>
              <p:cNvGrpSpPr/>
              <p:nvPr/>
            </p:nvGrpSpPr>
            <p:grpSpPr>
              <a:xfrm>
                <a:off x="2054673" y="2092287"/>
                <a:ext cx="1298840" cy="1315336"/>
                <a:chOff x="4421088" y="2601066"/>
                <a:chExt cx="1298840" cy="1315336"/>
              </a:xfrm>
            </p:grpSpPr>
            <p:sp>
              <p:nvSpPr>
                <p:cNvPr id="65" name="ísḷiḋé">
                  <a:extLst>
                    <a:ext uri="{FF2B5EF4-FFF2-40B4-BE49-F238E27FC236}">
                      <a16:creationId xmlns:a16="http://schemas.microsoft.com/office/drawing/2014/main" id="{B32A066C-8BFD-1C4F-0E61-050F62C14A02}"/>
                    </a:ext>
                  </a:extLst>
                </p:cNvPr>
                <p:cNvSpPr/>
                <p:nvPr/>
              </p:nvSpPr>
              <p:spPr bwMode="auto">
                <a:xfrm>
                  <a:off x="4541657" y="2714724"/>
                  <a:ext cx="1064965" cy="1080508"/>
                </a:xfrm>
                <a:prstGeom prst="ellipse">
                  <a:avLst/>
                </a:prstGeom>
                <a:solidFill>
                  <a:srgbClr val="A5A5A5">
                    <a:lumMod val="60000"/>
                    <a:lumOff val="40000"/>
                  </a:srgbClr>
                </a:solidFill>
                <a:ln w="12700">
                  <a:miter lim="400000"/>
                </a:ln>
              </p:spPr>
              <p:txBody>
                <a:bodyPr anchor="ctr"/>
                <a:lstStyle/>
                <a:p>
                  <a:pPr algn="ctr">
                    <a:defRPr/>
                  </a:pPr>
                  <a:endParaRPr lang="en-US" altLang="zh-CN" b="1" kern="0" dirty="0">
                    <a:solidFill>
                      <a:schemeClr val="accent4">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6" name="îŝlîďê">
                  <a:extLst>
                    <a:ext uri="{FF2B5EF4-FFF2-40B4-BE49-F238E27FC236}">
                      <a16:creationId xmlns:a16="http://schemas.microsoft.com/office/drawing/2014/main" id="{BC1EE139-89B8-A2DB-627C-7322C55063FE}"/>
                    </a:ext>
                  </a:extLst>
                </p:cNvPr>
                <p:cNvSpPr/>
                <p:nvPr/>
              </p:nvSpPr>
              <p:spPr bwMode="auto">
                <a:xfrm>
                  <a:off x="4421088" y="2601066"/>
                  <a:ext cx="1298840" cy="1315336"/>
                </a:xfrm>
                <a:prstGeom prst="ellipse">
                  <a:avLst/>
                </a:prstGeom>
                <a:noFill/>
                <a:ln w="12700" cap="flat" cmpd="sng" algn="ctr">
                  <a:solidFill>
                    <a:srgbClr val="5B727D"/>
                  </a:solidFill>
                  <a:prstDash val="sysDash"/>
                  <a:miter lim="800000"/>
                </a:ln>
                <a:effectLst>
                  <a:outerShdw blurRad="190500" dist="1524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ltLang="zh-CN" sz="2400" kern="0" dirty="0">
                    <a:solidFill>
                      <a:prstClr val="white"/>
                    </a:solidFill>
                    <a:latin typeface="微軟正黑體" panose="020B0604030504040204" pitchFamily="34" charset="-120"/>
                    <a:ea typeface="微軟正黑體" panose="020B0604030504040204" pitchFamily="34" charset="-120"/>
                  </a:endParaRPr>
                </a:p>
              </p:txBody>
            </p:sp>
          </p:grpSp>
          <p:sp>
            <p:nvSpPr>
              <p:cNvPr id="64" name="文字方塊 63">
                <a:extLst>
                  <a:ext uri="{FF2B5EF4-FFF2-40B4-BE49-F238E27FC236}">
                    <a16:creationId xmlns:a16="http://schemas.microsoft.com/office/drawing/2014/main" id="{7730B3AB-D121-CD17-753A-309B72A227C1}"/>
                  </a:ext>
                </a:extLst>
              </p:cNvPr>
              <p:cNvSpPr txBox="1"/>
              <p:nvPr/>
            </p:nvSpPr>
            <p:spPr>
              <a:xfrm>
                <a:off x="2156195" y="2484099"/>
                <a:ext cx="1166647" cy="646331"/>
              </a:xfrm>
              <a:prstGeom prst="rect">
                <a:avLst/>
              </a:prstGeom>
              <a:noFill/>
            </p:spPr>
            <p:txBody>
              <a:bodyPr wrap="square">
                <a:spAutoFit/>
              </a:bodyPr>
              <a:lstStyle/>
              <a:p>
                <a:pPr algn="ctr">
                  <a:defRPr/>
                </a:pPr>
                <a:r>
                  <a:rPr lang="zh-TW" altLang="en-US" b="1" kern="0" dirty="0">
                    <a:solidFill>
                      <a:schemeClr val="accent4">
                        <a:lumMod val="50000"/>
                      </a:schemeClr>
                    </a:solidFill>
                    <a:latin typeface="微軟正黑體" panose="020B0604030504040204" pitchFamily="34" charset="-120"/>
                    <a:ea typeface="微軟正黑體" panose="020B0604030504040204" pitchFamily="34" charset="-120"/>
                    <a:cs typeface="Arial" panose="020B0604020202020204" pitchFamily="34" charset="0"/>
                  </a:rPr>
                  <a:t>產業競爭優勢</a:t>
                </a:r>
                <a:endParaRPr lang="en-US" altLang="zh-CN" b="1" kern="0" dirty="0">
                  <a:solidFill>
                    <a:schemeClr val="accent4">
                      <a:lumMod val="50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67" name="文字方塊 66">
              <a:extLst>
                <a:ext uri="{FF2B5EF4-FFF2-40B4-BE49-F238E27FC236}">
                  <a16:creationId xmlns:a16="http://schemas.microsoft.com/office/drawing/2014/main" id="{2F743BA2-41A6-DDA7-3CDC-520E812EE26B}"/>
                </a:ext>
              </a:extLst>
            </p:cNvPr>
            <p:cNvSpPr txBox="1"/>
            <p:nvPr/>
          </p:nvSpPr>
          <p:spPr>
            <a:xfrm>
              <a:off x="3133748" y="1032553"/>
              <a:ext cx="2371614" cy="1200329"/>
            </a:xfrm>
            <a:prstGeom prst="rect">
              <a:avLst/>
            </a:prstGeom>
            <a:noFill/>
          </p:spPr>
          <p:txBody>
            <a:bodyPr wrap="square">
              <a:spAutoFit/>
            </a:bodyPr>
            <a:lstStyle/>
            <a:p>
              <a:pPr marL="285750" indent="-285750">
                <a:buFont typeface="Wingdings" panose="05000000000000000000" pitchFamily="2" charset="2"/>
                <a:buChar char="l"/>
              </a:pPr>
              <a:r>
                <a:rPr lang="zh-TW" altLang="en-US" b="1" dirty="0">
                  <a:latin typeface="微軟正黑體" panose="020B0604030504040204" pitchFamily="34" charset="-120"/>
                  <a:ea typeface="微軟正黑體" panose="020B0604030504040204" pitchFamily="34" charset="-120"/>
                </a:rPr>
                <a:t>過去儲放大量少品項的食品原料</a:t>
              </a:r>
              <a:endParaRPr lang="en-US" altLang="zh-TW" b="1"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l"/>
              </a:pPr>
              <a:r>
                <a:rPr lang="zh-TW" altLang="en-US" b="1" dirty="0">
                  <a:latin typeface="微軟正黑體" panose="020B0604030504040204" pitchFamily="34" charset="-120"/>
                  <a:ea typeface="微軟正黑體" panose="020B0604030504040204" pitchFamily="34" charset="-120"/>
                </a:rPr>
                <a:t>轉型以因應小量多品項的進口食品</a:t>
              </a:r>
              <a:endParaRPr lang="en-US" altLang="zh-TW" b="1" dirty="0">
                <a:latin typeface="微軟正黑體" panose="020B0604030504040204" pitchFamily="34" charset="-120"/>
                <a:ea typeface="微軟正黑體" panose="020B0604030504040204" pitchFamily="34" charset="-120"/>
              </a:endParaRPr>
            </a:p>
          </p:txBody>
        </p:sp>
        <p:grpSp>
          <p:nvGrpSpPr>
            <p:cNvPr id="68" name="群組 67">
              <a:extLst>
                <a:ext uri="{FF2B5EF4-FFF2-40B4-BE49-F238E27FC236}">
                  <a16:creationId xmlns:a16="http://schemas.microsoft.com/office/drawing/2014/main" id="{9A5DC4D0-DD24-00D6-D2E4-7B40854D01D1}"/>
                </a:ext>
              </a:extLst>
            </p:cNvPr>
            <p:cNvGrpSpPr/>
            <p:nvPr/>
          </p:nvGrpSpPr>
          <p:grpSpPr>
            <a:xfrm>
              <a:off x="5566676" y="1150775"/>
              <a:ext cx="1936384" cy="1960978"/>
              <a:chOff x="4063543" y="806915"/>
              <a:chExt cx="1936384" cy="1960978"/>
            </a:xfrm>
          </p:grpSpPr>
          <p:grpSp>
            <p:nvGrpSpPr>
              <p:cNvPr id="69" name="组合 371">
                <a:extLst>
                  <a:ext uri="{FF2B5EF4-FFF2-40B4-BE49-F238E27FC236}">
                    <a16:creationId xmlns:a16="http://schemas.microsoft.com/office/drawing/2014/main" id="{B9D2BFBD-B4EB-0977-E052-A486643826D5}"/>
                  </a:ext>
                </a:extLst>
              </p:cNvPr>
              <p:cNvGrpSpPr/>
              <p:nvPr/>
            </p:nvGrpSpPr>
            <p:grpSpPr>
              <a:xfrm>
                <a:off x="4063543" y="806915"/>
                <a:ext cx="1936384" cy="1960978"/>
                <a:chOff x="5969366" y="1402378"/>
                <a:chExt cx="1936384" cy="1960978"/>
              </a:xfrm>
            </p:grpSpPr>
            <p:sp>
              <p:nvSpPr>
                <p:cNvPr id="71" name="îṧḻîḑè">
                  <a:extLst>
                    <a:ext uri="{FF2B5EF4-FFF2-40B4-BE49-F238E27FC236}">
                      <a16:creationId xmlns:a16="http://schemas.microsoft.com/office/drawing/2014/main" id="{A14E424F-D989-8F1A-C083-35DCBACF6DD4}"/>
                    </a:ext>
                  </a:extLst>
                </p:cNvPr>
                <p:cNvSpPr/>
                <p:nvPr/>
              </p:nvSpPr>
              <p:spPr bwMode="auto">
                <a:xfrm>
                  <a:off x="6101874" y="1536201"/>
                  <a:ext cx="1672093" cy="1693333"/>
                </a:xfrm>
                <a:prstGeom prst="ellipse">
                  <a:avLst/>
                </a:prstGeom>
                <a:solidFill>
                  <a:srgbClr val="A5A5A5"/>
                </a:solidFill>
                <a:ln>
                  <a:noFill/>
                </a:ln>
              </p:spPr>
              <p:txBody>
                <a:bodyPr wrap="none" lIns="90000" tIns="46800" rIns="90000" bIns="46800" anchor="ctr">
                  <a:normAutofit/>
                </a:bodyPr>
                <a:lstStyle/>
                <a:p>
                  <a:pPr algn="ctr" defTabSz="1151648">
                    <a:defRPr/>
                  </a:pPr>
                  <a:endParaRPr lang="en-US" altLang="zh-CN" sz="4000" kern="0" dirty="0">
                    <a:solidFill>
                      <a:srgbClr val="FFFFFF"/>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2" name="îŝlîďê">
                  <a:extLst>
                    <a:ext uri="{FF2B5EF4-FFF2-40B4-BE49-F238E27FC236}">
                      <a16:creationId xmlns:a16="http://schemas.microsoft.com/office/drawing/2014/main" id="{ED1C4E2B-D42B-BBE2-25EA-6E011EB2ACBC}"/>
                    </a:ext>
                  </a:extLst>
                </p:cNvPr>
                <p:cNvSpPr/>
                <p:nvPr/>
              </p:nvSpPr>
              <p:spPr bwMode="auto">
                <a:xfrm>
                  <a:off x="5969366" y="1402378"/>
                  <a:ext cx="1936384" cy="1960978"/>
                </a:xfrm>
                <a:prstGeom prst="ellipse">
                  <a:avLst/>
                </a:prstGeom>
                <a:noFill/>
                <a:ln w="12700" cap="flat" cmpd="sng" algn="ctr">
                  <a:solidFill>
                    <a:srgbClr val="5B727D"/>
                  </a:solidFill>
                  <a:prstDash val="sysDash"/>
                  <a:miter lim="800000"/>
                </a:ln>
                <a:effectLst>
                  <a:outerShdw blurRad="190500" dist="1524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ltLang="zh-CN" sz="2400" kern="0" dirty="0">
                    <a:solidFill>
                      <a:prstClr val="white"/>
                    </a:solidFill>
                    <a:latin typeface="微軟正黑體" panose="020B0604030504040204" pitchFamily="34" charset="-120"/>
                    <a:ea typeface="微軟正黑體" panose="020B0604030504040204" pitchFamily="34" charset="-120"/>
                  </a:endParaRPr>
                </a:p>
              </p:txBody>
            </p:sp>
          </p:grpSp>
          <p:sp>
            <p:nvSpPr>
              <p:cNvPr id="70" name="文字方塊 69">
                <a:extLst>
                  <a:ext uri="{FF2B5EF4-FFF2-40B4-BE49-F238E27FC236}">
                    <a16:creationId xmlns:a16="http://schemas.microsoft.com/office/drawing/2014/main" id="{23B02082-E38D-F267-A5D2-1BEDBD0658A5}"/>
                  </a:ext>
                </a:extLst>
              </p:cNvPr>
              <p:cNvSpPr txBox="1"/>
              <p:nvPr/>
            </p:nvSpPr>
            <p:spPr>
              <a:xfrm>
                <a:off x="4336814" y="1450658"/>
                <a:ext cx="1414506" cy="646331"/>
              </a:xfrm>
              <a:prstGeom prst="rect">
                <a:avLst/>
              </a:prstGeom>
              <a:noFill/>
            </p:spPr>
            <p:txBody>
              <a:bodyPr wrap="square">
                <a:spAutoFit/>
              </a:bodyPr>
              <a:lstStyle/>
              <a:p>
                <a:pPr algn="ctr">
                  <a:defRPr/>
                </a:pPr>
                <a:r>
                  <a:rPr lang="zh-TW" altLang="en-US" b="1" ker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服務與經營環境優勢</a:t>
                </a:r>
                <a:endParaRPr lang="en-US" altLang="zh-CN"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73" name="文字方塊 72">
              <a:extLst>
                <a:ext uri="{FF2B5EF4-FFF2-40B4-BE49-F238E27FC236}">
                  <a16:creationId xmlns:a16="http://schemas.microsoft.com/office/drawing/2014/main" id="{89DACABE-925C-3D1F-4918-B04C3A016EED}"/>
                </a:ext>
              </a:extLst>
            </p:cNvPr>
            <p:cNvSpPr txBox="1"/>
            <p:nvPr/>
          </p:nvSpPr>
          <p:spPr>
            <a:xfrm>
              <a:off x="7486189" y="1066677"/>
              <a:ext cx="1586905" cy="1077218"/>
            </a:xfrm>
            <a:prstGeom prst="rect">
              <a:avLst/>
            </a:prstGeom>
            <a:noFill/>
          </p:spPr>
          <p:txBody>
            <a:bodyPr wrap="square">
              <a:spAutoFit/>
            </a:bodyPr>
            <a:lstStyle/>
            <a:p>
              <a:pPr marL="285750" indent="-285750">
                <a:buFont typeface="Wingdings" panose="05000000000000000000" pitchFamily="2" charset="2"/>
                <a:buChar char="l"/>
              </a:pPr>
              <a:r>
                <a:rPr lang="zh-TW" altLang="en-US" sz="1600" dirty="0">
                  <a:latin typeface="微軟正黑體" panose="020B0604030504040204" pitchFamily="34" charset="-120"/>
                  <a:ea typeface="微軟正黑體" panose="020B0604030504040204" pitchFamily="34" charset="-120"/>
                  <a:hlinkClick r:id="rId3" action="ppaction://hlinkfile">
                    <a:extLst>
                      <a:ext uri="{A12FA001-AC4F-418D-AE19-62706E023703}">
                        <ahyp:hlinkClr xmlns:ahyp="http://schemas.microsoft.com/office/drawing/2018/hyperlinkcolor" val="tx"/>
                      </a:ext>
                    </a:extLst>
                  </a:hlinkClick>
                </a:rPr>
                <a:t>冷鏈物流</a:t>
              </a:r>
              <a:br>
                <a:rPr lang="en-US" altLang="zh-TW" sz="1600" dirty="0">
                  <a:latin typeface="微軟正黑體" panose="020B0604030504040204" pitchFamily="34" charset="-120"/>
                  <a:ea typeface="微軟正黑體" panose="020B0604030504040204" pitchFamily="34" charset="-120"/>
                  <a:hlinkClick r:id="rId3" action="ppaction://hlinkfile">
                    <a:extLst>
                      <a:ext uri="{A12FA001-AC4F-418D-AE19-62706E023703}">
                        <ahyp:hlinkClr xmlns:ahyp="http://schemas.microsoft.com/office/drawing/2018/hyperlinkcolor" val="tx"/>
                      </a:ext>
                    </a:extLst>
                  </a:hlinkClick>
                </a:rPr>
              </a:br>
              <a:r>
                <a:rPr lang="zh-TW" altLang="en-US" sz="1600" dirty="0">
                  <a:latin typeface="微軟正黑體" panose="020B0604030504040204" pitchFamily="34" charset="-120"/>
                  <a:ea typeface="微軟正黑體" panose="020B0604030504040204" pitchFamily="34" charset="-120"/>
                  <a:hlinkClick r:id="rId3" action="ppaction://hlinkfile">
                    <a:extLst>
                      <a:ext uri="{A12FA001-AC4F-418D-AE19-62706E023703}">
                        <ahyp:hlinkClr xmlns:ahyp="http://schemas.microsoft.com/office/drawing/2018/hyperlinkcolor" val="tx"/>
                      </a:ext>
                    </a:extLst>
                  </a:hlinkClick>
                </a:rPr>
                <a:t>爆炸性成長</a:t>
              </a:r>
              <a:endParaRPr lang="en-US" altLang="zh-TW" sz="1600"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l"/>
              </a:pPr>
              <a:r>
                <a:rPr lang="zh-TW" altLang="en-US" sz="1600" dirty="0">
                  <a:latin typeface="微軟正黑體" panose="020B0604030504040204" pitchFamily="34" charset="-120"/>
                  <a:ea typeface="微軟正黑體" panose="020B0604030504040204" pitchFamily="34" charset="-120"/>
                </a:rPr>
                <a:t>滿足電商新興產業需求</a:t>
              </a:r>
              <a:endParaRPr lang="en-US" altLang="zh-TW" sz="1600" dirty="0">
                <a:latin typeface="微軟正黑體" panose="020B0604030504040204" pitchFamily="34" charset="-120"/>
                <a:ea typeface="微軟正黑體" panose="020B0604030504040204" pitchFamily="34" charset="-120"/>
              </a:endParaRPr>
            </a:p>
          </p:txBody>
        </p:sp>
        <p:grpSp>
          <p:nvGrpSpPr>
            <p:cNvPr id="74" name="群組 73">
              <a:extLst>
                <a:ext uri="{FF2B5EF4-FFF2-40B4-BE49-F238E27FC236}">
                  <a16:creationId xmlns:a16="http://schemas.microsoft.com/office/drawing/2014/main" id="{3021DA0F-1942-585B-8F83-0A54A4BEFD61}"/>
                </a:ext>
              </a:extLst>
            </p:cNvPr>
            <p:cNvGrpSpPr/>
            <p:nvPr/>
          </p:nvGrpSpPr>
          <p:grpSpPr>
            <a:xfrm>
              <a:off x="8957564" y="810052"/>
              <a:ext cx="1439828" cy="1443011"/>
              <a:chOff x="7386019" y="809553"/>
              <a:chExt cx="1439828" cy="1443011"/>
            </a:xfrm>
          </p:grpSpPr>
          <p:grpSp>
            <p:nvGrpSpPr>
              <p:cNvPr id="75" name="组合 374">
                <a:extLst>
                  <a:ext uri="{FF2B5EF4-FFF2-40B4-BE49-F238E27FC236}">
                    <a16:creationId xmlns:a16="http://schemas.microsoft.com/office/drawing/2014/main" id="{7462AF82-F817-E20C-EE7D-B565AEA505BC}"/>
                  </a:ext>
                </a:extLst>
              </p:cNvPr>
              <p:cNvGrpSpPr/>
              <p:nvPr/>
            </p:nvGrpSpPr>
            <p:grpSpPr>
              <a:xfrm>
                <a:off x="7386019" y="809553"/>
                <a:ext cx="1424912" cy="1443011"/>
                <a:chOff x="7632652" y="3124200"/>
                <a:chExt cx="1661686" cy="1682792"/>
              </a:xfrm>
            </p:grpSpPr>
            <p:sp>
              <p:nvSpPr>
                <p:cNvPr id="77" name="ísļiḓè">
                  <a:extLst>
                    <a:ext uri="{FF2B5EF4-FFF2-40B4-BE49-F238E27FC236}">
                      <a16:creationId xmlns:a16="http://schemas.microsoft.com/office/drawing/2014/main" id="{0CE261EA-6D1A-9DD0-20C3-68FD4DC4102D}"/>
                    </a:ext>
                  </a:extLst>
                </p:cNvPr>
                <p:cNvSpPr/>
                <p:nvPr/>
              </p:nvSpPr>
              <p:spPr bwMode="auto">
                <a:xfrm>
                  <a:off x="7782143" y="3275589"/>
                  <a:ext cx="1362704" cy="1380014"/>
                </a:xfrm>
                <a:prstGeom prst="ellipse">
                  <a:avLst/>
                </a:prstGeom>
                <a:solidFill>
                  <a:srgbClr val="5B727D"/>
                </a:solidFill>
                <a:ln w="15875" cap="flat" cmpd="sng" algn="ctr">
                  <a:noFill/>
                  <a:prstDash val="solid"/>
                  <a:miter lim="800000"/>
                </a:ln>
                <a:effectLst/>
              </p:spPr>
              <p:txBody>
                <a:bodyPr wrap="none" rtlCol="0" anchor="ctr">
                  <a:normAutofit/>
                </a:bodyPr>
                <a:lstStyle/>
                <a:p>
                  <a:pPr algn="ctr">
                    <a:defRPr/>
                  </a:pPr>
                  <a:endParaRPr lang="en-US" altLang="zh-CN" sz="24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8" name="îŝlîďê">
                  <a:extLst>
                    <a:ext uri="{FF2B5EF4-FFF2-40B4-BE49-F238E27FC236}">
                      <a16:creationId xmlns:a16="http://schemas.microsoft.com/office/drawing/2014/main" id="{20FE42F0-2B20-BB3F-CAFF-13C71029CA77}"/>
                    </a:ext>
                  </a:extLst>
                </p:cNvPr>
                <p:cNvSpPr/>
                <p:nvPr/>
              </p:nvSpPr>
              <p:spPr bwMode="auto">
                <a:xfrm>
                  <a:off x="7632652" y="3124200"/>
                  <a:ext cx="1661686" cy="1682792"/>
                </a:xfrm>
                <a:prstGeom prst="ellipse">
                  <a:avLst/>
                </a:prstGeom>
                <a:noFill/>
                <a:ln w="12700" cap="flat" cmpd="sng" algn="ctr">
                  <a:solidFill>
                    <a:srgbClr val="5B727D"/>
                  </a:solidFill>
                  <a:prstDash val="sysDash"/>
                  <a:miter lim="800000"/>
                </a:ln>
                <a:effectLst>
                  <a:outerShdw blurRad="190500" dist="1524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altLang="zh-CN" sz="2400" kern="0" dirty="0">
                    <a:solidFill>
                      <a:prstClr val="white"/>
                    </a:solidFill>
                    <a:latin typeface="微軟正黑體" panose="020B0604030504040204" pitchFamily="34" charset="-120"/>
                    <a:ea typeface="微軟正黑體" panose="020B0604030504040204" pitchFamily="34" charset="-120"/>
                  </a:endParaRPr>
                </a:p>
              </p:txBody>
            </p:sp>
          </p:grpSp>
          <p:sp>
            <p:nvSpPr>
              <p:cNvPr id="76" name="文字方塊 75">
                <a:extLst>
                  <a:ext uri="{FF2B5EF4-FFF2-40B4-BE49-F238E27FC236}">
                    <a16:creationId xmlns:a16="http://schemas.microsoft.com/office/drawing/2014/main" id="{AB145610-C78C-493D-73EC-EA7110F6BD8A}"/>
                  </a:ext>
                </a:extLst>
              </p:cNvPr>
              <p:cNvSpPr txBox="1"/>
              <p:nvPr/>
            </p:nvSpPr>
            <p:spPr>
              <a:xfrm>
                <a:off x="7411341" y="1203650"/>
                <a:ext cx="1414506" cy="646331"/>
              </a:xfrm>
              <a:prstGeom prst="rect">
                <a:avLst/>
              </a:prstGeom>
              <a:noFill/>
            </p:spPr>
            <p:txBody>
              <a:bodyPr wrap="square">
                <a:spAutoFit/>
              </a:bodyPr>
              <a:lstStyle/>
              <a:p>
                <a:pPr algn="ctr">
                  <a:defRPr/>
                </a:pPr>
                <a:r>
                  <a:rPr lang="zh-TW" altLang="en-US" b="1" ker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技術及</a:t>
                </a:r>
                <a:br>
                  <a:rPr lang="en-US" altLang="zh-TW"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br>
                <a:r>
                  <a:rPr lang="zh-TW" altLang="en-US" b="1" ker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設備優勢</a:t>
                </a:r>
                <a:endParaRPr lang="en-US" altLang="zh-CN"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79" name="文字方塊 78">
              <a:extLst>
                <a:ext uri="{FF2B5EF4-FFF2-40B4-BE49-F238E27FC236}">
                  <a16:creationId xmlns:a16="http://schemas.microsoft.com/office/drawing/2014/main" id="{B6C051E9-576E-B050-BB92-AF90AA2B692C}"/>
                </a:ext>
              </a:extLst>
            </p:cNvPr>
            <p:cNvSpPr txBox="1"/>
            <p:nvPr/>
          </p:nvSpPr>
          <p:spPr>
            <a:xfrm>
              <a:off x="9842316" y="3989257"/>
              <a:ext cx="650178" cy="2477416"/>
            </a:xfrm>
            <a:prstGeom prst="rect">
              <a:avLst/>
            </a:prstGeom>
            <a:noFill/>
          </p:spPr>
          <p:txBody>
            <a:bodyPr vert="eaVert" wrap="square" rtlCol="0">
              <a:spAutoFit/>
            </a:bodyPr>
            <a:lstStyle/>
            <a:p>
              <a:pPr>
                <a:lnSpc>
                  <a:spcPts val="1800"/>
                </a:lnSpc>
              </a:pPr>
              <a:endParaRPr lang="en-US" altLang="zh-TW" sz="1600" dirty="0">
                <a:solidFill>
                  <a:schemeClr val="bg1">
                    <a:lumMod val="50000"/>
                  </a:schemeClr>
                </a:solidFill>
                <a:latin typeface="微軟正黑體" panose="020B0604030504040204" pitchFamily="34" charset="-120"/>
                <a:ea typeface="微軟正黑體" panose="020B0604030504040204" pitchFamily="34" charset="-120"/>
              </a:endParaRPr>
            </a:p>
            <a:p>
              <a:pPr>
                <a:lnSpc>
                  <a:spcPts val="1800"/>
                </a:lnSpc>
              </a:pPr>
              <a:endParaRPr lang="en-US" altLang="zh-TW" sz="1600" dirty="0">
                <a:solidFill>
                  <a:schemeClr val="bg1">
                    <a:lumMod val="50000"/>
                  </a:schemeClr>
                </a:solidFill>
                <a:latin typeface="微軟正黑體" panose="020B0604030504040204" pitchFamily="34" charset="-120"/>
                <a:ea typeface="微軟正黑體" panose="020B0604030504040204" pitchFamily="34" charset="-120"/>
              </a:endParaRPr>
            </a:p>
          </p:txBody>
        </p:sp>
        <p:sp>
          <p:nvSpPr>
            <p:cNvPr id="80" name="文字方塊 79">
              <a:extLst>
                <a:ext uri="{FF2B5EF4-FFF2-40B4-BE49-F238E27FC236}">
                  <a16:creationId xmlns:a16="http://schemas.microsoft.com/office/drawing/2014/main" id="{069C9A40-7CEB-E8E5-E4E1-B24A3DF1BA4A}"/>
                </a:ext>
              </a:extLst>
            </p:cNvPr>
            <p:cNvSpPr txBox="1"/>
            <p:nvPr/>
          </p:nvSpPr>
          <p:spPr>
            <a:xfrm>
              <a:off x="9980122" y="3829867"/>
              <a:ext cx="427040" cy="2477416"/>
            </a:xfrm>
            <a:prstGeom prst="rect">
              <a:avLst/>
            </a:prstGeom>
            <a:noFill/>
          </p:spPr>
          <p:txBody>
            <a:bodyPr vert="eaVert" wrap="square" rtlCol="0">
              <a:spAutoFit/>
            </a:bodyPr>
            <a:lstStyle/>
            <a:p>
              <a:pPr>
                <a:lnSpc>
                  <a:spcPts val="1800"/>
                </a:lnSpc>
              </a:pPr>
              <a:r>
                <a:rPr lang="zh-TW" altLang="en-US" b="1" dirty="0">
                  <a:latin typeface="微軟正黑體" panose="020B0604030504040204" pitchFamily="34" charset="-120"/>
                  <a:ea typeface="微軟正黑體" panose="020B0604030504040204" pitchFamily="34" charset="-120"/>
                </a:rPr>
                <a:t>食品安全追蹤追溯</a:t>
              </a:r>
              <a:endParaRPr lang="en-US" altLang="zh-TW" b="1" dirty="0">
                <a:latin typeface="微軟正黑體" panose="020B0604030504040204" pitchFamily="34" charset="-120"/>
                <a:ea typeface="微軟正黑體" panose="020B0604030504040204" pitchFamily="34" charset="-120"/>
              </a:endParaRPr>
            </a:p>
          </p:txBody>
        </p:sp>
      </p:grpSp>
      <p:sp>
        <p:nvSpPr>
          <p:cNvPr id="7" name="文字方塊 6">
            <a:extLst>
              <a:ext uri="{FF2B5EF4-FFF2-40B4-BE49-F238E27FC236}">
                <a16:creationId xmlns:a16="http://schemas.microsoft.com/office/drawing/2014/main" id="{86786A52-1DEA-BC2A-8B87-AA2B91858034}"/>
              </a:ext>
            </a:extLst>
          </p:cNvPr>
          <p:cNvSpPr txBox="1"/>
          <p:nvPr/>
        </p:nvSpPr>
        <p:spPr>
          <a:xfrm>
            <a:off x="10279946" y="3835058"/>
            <a:ext cx="427040" cy="2477416"/>
          </a:xfrm>
          <a:prstGeom prst="rect">
            <a:avLst/>
          </a:prstGeom>
          <a:noFill/>
        </p:spPr>
        <p:txBody>
          <a:bodyPr vert="eaVert" wrap="square" rtlCol="0">
            <a:spAutoFit/>
          </a:bodyPr>
          <a:lstStyle/>
          <a:p>
            <a:pPr>
              <a:lnSpc>
                <a:spcPts val="1800"/>
              </a:lnSpc>
            </a:pPr>
            <a:r>
              <a:rPr lang="zh-TW" altLang="en-US" b="1" dirty="0">
                <a:latin typeface="微軟正黑體" panose="020B0604030504040204" pitchFamily="34" charset="-120"/>
                <a:ea typeface="微軟正黑體" panose="020B0604030504040204" pitchFamily="34" charset="-120"/>
              </a:rPr>
              <a:t>碼頭作業智慧化</a:t>
            </a:r>
            <a:endParaRPr lang="en-US" altLang="zh-TW"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7950459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FAFA52D-79F7-FCCE-CEC2-DC004B9D6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885" y="872934"/>
            <a:ext cx="3399290" cy="4603366"/>
          </a:xfrm>
          <a:prstGeom prst="rect">
            <a:avLst/>
          </a:prstGeom>
        </p:spPr>
      </p:pic>
      <p:pic>
        <p:nvPicPr>
          <p:cNvPr id="5" name="圖片 4">
            <a:extLst>
              <a:ext uri="{FF2B5EF4-FFF2-40B4-BE49-F238E27FC236}">
                <a16:creationId xmlns:a16="http://schemas.microsoft.com/office/drawing/2014/main" id="{C690E7FF-4DC5-F1E8-8D12-9F6A8D718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9737" y="1961069"/>
            <a:ext cx="3452525" cy="4603366"/>
          </a:xfrm>
          <a:prstGeom prst="rect">
            <a:avLst/>
          </a:prstGeom>
        </p:spPr>
      </p:pic>
      <p:pic>
        <p:nvPicPr>
          <p:cNvPr id="7" name="圖片 6">
            <a:extLst>
              <a:ext uri="{FF2B5EF4-FFF2-40B4-BE49-F238E27FC236}">
                <a16:creationId xmlns:a16="http://schemas.microsoft.com/office/drawing/2014/main" id="{990FF061-B0FC-B3C2-6749-6F4909F8BCDC}"/>
              </a:ext>
            </a:extLst>
          </p:cNvPr>
          <p:cNvPicPr>
            <a:picLocks noChangeAspect="1"/>
          </p:cNvPicPr>
          <p:nvPr/>
        </p:nvPicPr>
        <p:blipFill>
          <a:blip r:embed="rId4">
            <a:extLst>
              <a:ext uri="{28A0092B-C50C-407E-A947-70E740481C1C}">
                <a14:useLocalDpi xmlns:a14="http://schemas.microsoft.com/office/drawing/2010/main" val="0"/>
              </a:ext>
            </a:extLst>
          </a:blip>
          <a:srcRect l="33734" t="18799" r="33670" b="5197"/>
          <a:stretch/>
        </p:blipFill>
        <p:spPr>
          <a:xfrm>
            <a:off x="8194819" y="337319"/>
            <a:ext cx="3648787" cy="5138981"/>
          </a:xfrm>
          <a:prstGeom prst="rect">
            <a:avLst/>
          </a:prstGeom>
        </p:spPr>
      </p:pic>
      <p:sp>
        <p:nvSpPr>
          <p:cNvPr id="2" name="矩形 1">
            <a:extLst>
              <a:ext uri="{FF2B5EF4-FFF2-40B4-BE49-F238E27FC236}">
                <a16:creationId xmlns:a16="http://schemas.microsoft.com/office/drawing/2014/main" id="{B371C665-BCD9-0A91-77AA-38FFB9DBEC86}"/>
              </a:ext>
            </a:extLst>
          </p:cNvPr>
          <p:cNvSpPr/>
          <p:nvPr/>
        </p:nvSpPr>
        <p:spPr>
          <a:xfrm>
            <a:off x="348394" y="160020"/>
            <a:ext cx="5862467" cy="47063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TW" altLang="en-US" sz="2000" b="1" dirty="0">
                <a:latin typeface="微软雅黑" panose="020B0503020204020204" pitchFamily="34" charset="-122"/>
                <a:ea typeface="微软雅黑" panose="020B0503020204020204" pitchFamily="34" charset="-122"/>
              </a:rPr>
              <a:t>榮譽獎項</a:t>
            </a:r>
            <a:endParaRPr lang="zh-CN" altLang="en-US" sz="2000" b="1" dirty="0">
              <a:latin typeface="微软雅黑" panose="020B0503020204020204" pitchFamily="34" charset="-122"/>
              <a:ea typeface="微软雅黑" panose="020B0503020204020204" pitchFamily="34" charset="-122"/>
            </a:endParaRPr>
          </a:p>
        </p:txBody>
      </p:sp>
      <p:sp>
        <p:nvSpPr>
          <p:cNvPr id="4" name="文字方塊 3">
            <a:extLst>
              <a:ext uri="{FF2B5EF4-FFF2-40B4-BE49-F238E27FC236}">
                <a16:creationId xmlns:a16="http://schemas.microsoft.com/office/drawing/2014/main" id="{0E3BE7DA-555E-A939-490A-F4DD2133C7C8}"/>
              </a:ext>
            </a:extLst>
          </p:cNvPr>
          <p:cNvSpPr txBox="1"/>
          <p:nvPr/>
        </p:nvSpPr>
        <p:spPr>
          <a:xfrm>
            <a:off x="630936" y="5818688"/>
            <a:ext cx="3199853" cy="461665"/>
          </a:xfrm>
          <a:prstGeom prst="rect">
            <a:avLst/>
          </a:prstGeom>
          <a:noFill/>
        </p:spPr>
        <p:txBody>
          <a:bodyPr wrap="square" rtlCol="0">
            <a:spAutoFit/>
          </a:bodyPr>
          <a:lstStyle/>
          <a:p>
            <a:r>
              <a:rPr lang="zh-TW" altLang="en-US" sz="2400" b="1" dirty="0"/>
              <a:t>經濟部 節能標竿  金獎</a:t>
            </a:r>
          </a:p>
        </p:txBody>
      </p:sp>
      <p:sp>
        <p:nvSpPr>
          <p:cNvPr id="6" name="文字方塊 5">
            <a:extLst>
              <a:ext uri="{FF2B5EF4-FFF2-40B4-BE49-F238E27FC236}">
                <a16:creationId xmlns:a16="http://schemas.microsoft.com/office/drawing/2014/main" id="{21AF6CB4-C744-F6BF-E9A6-17C219FDA445}"/>
              </a:ext>
            </a:extLst>
          </p:cNvPr>
          <p:cNvSpPr txBox="1"/>
          <p:nvPr/>
        </p:nvSpPr>
        <p:spPr>
          <a:xfrm>
            <a:off x="4808687" y="1161344"/>
            <a:ext cx="3199853" cy="461665"/>
          </a:xfrm>
          <a:prstGeom prst="rect">
            <a:avLst/>
          </a:prstGeom>
          <a:noFill/>
        </p:spPr>
        <p:txBody>
          <a:bodyPr wrap="square" rtlCol="0">
            <a:spAutoFit/>
          </a:bodyPr>
          <a:lstStyle/>
          <a:p>
            <a:r>
              <a:rPr lang="zh-TW" altLang="en-US" sz="2400" b="1" dirty="0"/>
              <a:t>能源署 節能菁英</a:t>
            </a:r>
          </a:p>
        </p:txBody>
      </p:sp>
      <p:sp>
        <p:nvSpPr>
          <p:cNvPr id="8" name="文字方塊 7">
            <a:extLst>
              <a:ext uri="{FF2B5EF4-FFF2-40B4-BE49-F238E27FC236}">
                <a16:creationId xmlns:a16="http://schemas.microsoft.com/office/drawing/2014/main" id="{C9C23C15-5EC3-2403-5F10-659A555E0A41}"/>
              </a:ext>
            </a:extLst>
          </p:cNvPr>
          <p:cNvSpPr txBox="1"/>
          <p:nvPr/>
        </p:nvSpPr>
        <p:spPr>
          <a:xfrm>
            <a:off x="8992147" y="5812648"/>
            <a:ext cx="3199853" cy="461665"/>
          </a:xfrm>
          <a:prstGeom prst="rect">
            <a:avLst/>
          </a:prstGeom>
          <a:noFill/>
        </p:spPr>
        <p:txBody>
          <a:bodyPr wrap="square" rtlCol="0">
            <a:spAutoFit/>
          </a:bodyPr>
          <a:lstStyle/>
          <a:p>
            <a:r>
              <a:rPr lang="zh-TW" altLang="en-US" sz="2400" b="1" dirty="0"/>
              <a:t> 台電 深度節能</a:t>
            </a:r>
          </a:p>
        </p:txBody>
      </p:sp>
    </p:spTree>
    <p:extLst>
      <p:ext uri="{BB962C8B-B14F-4D97-AF65-F5344CB8AC3E}">
        <p14:creationId xmlns:p14="http://schemas.microsoft.com/office/powerpoint/2010/main" val="68239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A3513B4-CE3D-69FA-22D5-C434A5411A40}"/>
              </a:ext>
            </a:extLst>
          </p:cNvPr>
          <p:cNvSpPr/>
          <p:nvPr/>
        </p:nvSpPr>
        <p:spPr>
          <a:xfrm>
            <a:off x="439553" y="483503"/>
            <a:ext cx="5862467" cy="47063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TW" altLang="en-US" sz="2000" b="1" dirty="0">
                <a:latin typeface="微软雅黑" panose="020B0503020204020204" pitchFamily="34" charset="-122"/>
                <a:ea typeface="微软雅黑" panose="020B0503020204020204" pitchFamily="34" charset="-122"/>
              </a:rPr>
              <a:t>節能減碳推廣</a:t>
            </a:r>
            <a:endParaRPr lang="zh-CN" altLang="en-US" sz="2000" b="1" dirty="0">
              <a:latin typeface="微软雅黑" panose="020B0503020204020204" pitchFamily="34" charset="-122"/>
              <a:ea typeface="微软雅黑" panose="020B0503020204020204" pitchFamily="34" charset="-122"/>
            </a:endParaRPr>
          </a:p>
        </p:txBody>
      </p:sp>
      <p:pic>
        <p:nvPicPr>
          <p:cNvPr id="6" name="圖片 5">
            <a:extLst>
              <a:ext uri="{FF2B5EF4-FFF2-40B4-BE49-F238E27FC236}">
                <a16:creationId xmlns:a16="http://schemas.microsoft.com/office/drawing/2014/main" id="{709E7EEA-27E1-E190-1E2A-213CC0C4B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92" y="1262620"/>
            <a:ext cx="4098909" cy="2305636"/>
          </a:xfrm>
          <a:prstGeom prst="rect">
            <a:avLst/>
          </a:prstGeom>
        </p:spPr>
      </p:pic>
      <p:pic>
        <p:nvPicPr>
          <p:cNvPr id="8" name="圖片 7">
            <a:extLst>
              <a:ext uri="{FF2B5EF4-FFF2-40B4-BE49-F238E27FC236}">
                <a16:creationId xmlns:a16="http://schemas.microsoft.com/office/drawing/2014/main" id="{AD3F251C-B283-6BF6-F1A0-4FD4711702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2426" y="3863198"/>
            <a:ext cx="4098910" cy="2305637"/>
          </a:xfrm>
          <a:prstGeom prst="rect">
            <a:avLst/>
          </a:prstGeom>
        </p:spPr>
      </p:pic>
      <p:sp>
        <p:nvSpPr>
          <p:cNvPr id="11" name="文字方塊 10">
            <a:extLst>
              <a:ext uri="{FF2B5EF4-FFF2-40B4-BE49-F238E27FC236}">
                <a16:creationId xmlns:a16="http://schemas.microsoft.com/office/drawing/2014/main" id="{E2A76B86-68D2-91D1-DD4C-F47C117395B3}"/>
              </a:ext>
            </a:extLst>
          </p:cNvPr>
          <p:cNvSpPr txBox="1"/>
          <p:nvPr/>
        </p:nvSpPr>
        <p:spPr>
          <a:xfrm>
            <a:off x="4423001" y="1937998"/>
            <a:ext cx="3197001" cy="1754326"/>
          </a:xfrm>
          <a:prstGeom prst="rect">
            <a:avLst/>
          </a:prstGeom>
          <a:noFill/>
        </p:spPr>
        <p:txBody>
          <a:bodyPr wrap="square" rtlCol="0">
            <a:spAutoFit/>
          </a:bodyPr>
          <a:lstStyle/>
          <a:p>
            <a:r>
              <a:rPr lang="en-US" altLang="zh-TW" b="1" i="0" dirty="0">
                <a:effectLst/>
                <a:latin typeface="Roboto" panose="02000000000000000000" pitchFamily="2" charset="0"/>
              </a:rPr>
              <a:t>【2023</a:t>
            </a:r>
            <a:r>
              <a:rPr lang="zh-TW" altLang="en-US" b="1" i="0" dirty="0">
                <a:effectLst/>
                <a:latin typeface="Roboto" panose="02000000000000000000" pitchFamily="2" charset="0"/>
              </a:rPr>
              <a:t>與標竿同行</a:t>
            </a:r>
            <a:r>
              <a:rPr lang="en-US" altLang="zh-TW" b="1" i="0" dirty="0">
                <a:effectLst/>
                <a:latin typeface="Roboto" panose="02000000000000000000" pitchFamily="2" charset="0"/>
              </a:rPr>
              <a:t>】EP.10 </a:t>
            </a:r>
            <a:r>
              <a:rPr lang="zh-TW" altLang="en-US" b="1" i="0" dirty="0">
                <a:effectLst/>
                <a:latin typeface="Roboto" panose="02000000000000000000" pitchFamily="2" charset="0"/>
              </a:rPr>
              <a:t>隆興冷凍 卓越薪傳 新世代低溫冷凍智慧倉儲實踐家</a:t>
            </a:r>
          </a:p>
          <a:p>
            <a:endParaRPr lang="en-US" altLang="zh-TW" dirty="0"/>
          </a:p>
          <a:p>
            <a:r>
              <a:rPr lang="zh-TW" altLang="en-US" b="1" dirty="0">
                <a:latin typeface="Roboto" panose="02000000000000000000" pitchFamily="2" charset="0"/>
              </a:rPr>
              <a:t>經濟部中小及新創企業署</a:t>
            </a:r>
            <a:r>
              <a:rPr lang="zh-TW" altLang="en-US" dirty="0"/>
              <a:t>拍攝</a:t>
            </a:r>
            <a:endParaRPr lang="en-US" altLang="zh-TW" dirty="0"/>
          </a:p>
          <a:p>
            <a:r>
              <a:rPr lang="en-US" altLang="zh-TW" dirty="0"/>
              <a:t>2023</a:t>
            </a:r>
            <a:r>
              <a:rPr lang="zh-TW" altLang="en-US" dirty="0"/>
              <a:t>年</a:t>
            </a:r>
            <a:r>
              <a:rPr lang="en-US" altLang="zh-TW" dirty="0"/>
              <a:t>12</a:t>
            </a:r>
            <a:r>
              <a:rPr lang="zh-TW" altLang="en-US" dirty="0"/>
              <a:t>月</a:t>
            </a:r>
          </a:p>
        </p:txBody>
      </p:sp>
      <p:sp>
        <p:nvSpPr>
          <p:cNvPr id="12" name="文字方塊 11">
            <a:extLst>
              <a:ext uri="{FF2B5EF4-FFF2-40B4-BE49-F238E27FC236}">
                <a16:creationId xmlns:a16="http://schemas.microsoft.com/office/drawing/2014/main" id="{F6B2B439-E8C3-7DE9-D109-E83026AD3946}"/>
              </a:ext>
            </a:extLst>
          </p:cNvPr>
          <p:cNvSpPr txBox="1"/>
          <p:nvPr/>
        </p:nvSpPr>
        <p:spPr>
          <a:xfrm>
            <a:off x="173786" y="4442562"/>
            <a:ext cx="3197001" cy="1477328"/>
          </a:xfrm>
          <a:prstGeom prst="rect">
            <a:avLst/>
          </a:prstGeom>
          <a:noFill/>
        </p:spPr>
        <p:txBody>
          <a:bodyPr wrap="square" rtlCol="0">
            <a:spAutoFit/>
          </a:bodyPr>
          <a:lstStyle/>
          <a:p>
            <a:pPr algn="l"/>
            <a:r>
              <a:rPr lang="zh-TW" altLang="en-US" b="1" i="0" dirty="0">
                <a:effectLst/>
                <a:latin typeface="Roboto" panose="02000000000000000000" pitchFamily="2" charset="0"/>
              </a:rPr>
              <a:t>在地耕耘</a:t>
            </a:r>
            <a:r>
              <a:rPr lang="en-US" altLang="zh-TW" b="1" i="0" dirty="0">
                <a:effectLst/>
                <a:latin typeface="Roboto" panose="02000000000000000000" pitchFamily="2" charset="0"/>
              </a:rPr>
              <a:t>50</a:t>
            </a:r>
            <a:r>
              <a:rPr lang="zh-TW" altLang="en-US" b="1" i="0" dirty="0">
                <a:effectLst/>
                <a:latin typeface="Roboto" panose="02000000000000000000" pitchFamily="2" charset="0"/>
              </a:rPr>
              <a:t>年！投資</a:t>
            </a:r>
            <a:r>
              <a:rPr lang="en-US" altLang="zh-TW" b="1" i="0" dirty="0">
                <a:effectLst/>
                <a:latin typeface="Roboto" panose="02000000000000000000" pitchFamily="2" charset="0"/>
              </a:rPr>
              <a:t>3</a:t>
            </a:r>
            <a:r>
              <a:rPr lang="zh-TW" altLang="en-US" b="1" i="0" dirty="0">
                <a:effectLst/>
                <a:latin typeface="Roboto" panose="02000000000000000000" pitchFamily="2" charset="0"/>
              </a:rPr>
              <a:t>億智慧物流中心啟動 </a:t>
            </a:r>
            <a:r>
              <a:rPr lang="en-US" altLang="zh-TW" b="1" i="0" dirty="0">
                <a:effectLst/>
                <a:latin typeface="Roboto" panose="02000000000000000000" pitchFamily="2" charset="0"/>
              </a:rPr>
              <a:t>- </a:t>
            </a:r>
            <a:r>
              <a:rPr lang="zh-TW" altLang="en-US" b="1" i="0" dirty="0">
                <a:effectLst/>
                <a:latin typeface="Roboto" panose="02000000000000000000" pitchFamily="2" charset="0"/>
              </a:rPr>
              <a:t>隆興冷凍</a:t>
            </a:r>
          </a:p>
          <a:p>
            <a:endParaRPr lang="en-US" altLang="zh-TW" dirty="0"/>
          </a:p>
          <a:p>
            <a:r>
              <a:rPr lang="zh-TW" altLang="en-US" b="1" i="0" dirty="0">
                <a:effectLst/>
                <a:latin typeface="Roboto" panose="02000000000000000000" pitchFamily="2" charset="0"/>
              </a:rPr>
              <a:t>新視界</a:t>
            </a:r>
            <a:r>
              <a:rPr lang="en-US" altLang="zh-TW" b="1" i="0" dirty="0">
                <a:effectLst/>
                <a:latin typeface="Roboto" panose="02000000000000000000" pitchFamily="2" charset="0"/>
              </a:rPr>
              <a:t>-</a:t>
            </a:r>
            <a:r>
              <a:rPr lang="zh-TW" altLang="en-US" b="1" i="0" dirty="0">
                <a:effectLst/>
                <a:latin typeface="Roboto" panose="02000000000000000000" pitchFamily="2" charset="0"/>
              </a:rPr>
              <a:t>發現新台灣、感動心台灣</a:t>
            </a:r>
            <a:r>
              <a:rPr lang="zh-TW" altLang="en-US" dirty="0"/>
              <a:t>拍攝 </a:t>
            </a:r>
            <a:r>
              <a:rPr lang="en-US" altLang="zh-TW" dirty="0"/>
              <a:t>2023</a:t>
            </a:r>
            <a:r>
              <a:rPr lang="zh-TW" altLang="en-US" dirty="0"/>
              <a:t>年</a:t>
            </a:r>
            <a:r>
              <a:rPr lang="en-US" altLang="zh-TW" dirty="0"/>
              <a:t>6</a:t>
            </a:r>
            <a:r>
              <a:rPr lang="zh-TW" altLang="en-US" dirty="0"/>
              <a:t>月</a:t>
            </a:r>
          </a:p>
        </p:txBody>
      </p:sp>
      <p:pic>
        <p:nvPicPr>
          <p:cNvPr id="14" name="圖片 13">
            <a:extLst>
              <a:ext uri="{FF2B5EF4-FFF2-40B4-BE49-F238E27FC236}">
                <a16:creationId xmlns:a16="http://schemas.microsoft.com/office/drawing/2014/main" id="{A045C8CB-B67F-C861-0DDA-B93013B705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4269" y="460642"/>
            <a:ext cx="3690481" cy="4945747"/>
          </a:xfrm>
          <a:prstGeom prst="rect">
            <a:avLst/>
          </a:prstGeom>
          <a:ln>
            <a:noFill/>
          </a:ln>
          <a:effectLst>
            <a:outerShdw blurRad="292100" dist="139700" dir="2700000" algn="tl" rotWithShape="0">
              <a:srgbClr val="333333">
                <a:alpha val="65000"/>
              </a:srgbClr>
            </a:outerShdw>
          </a:effectLst>
        </p:spPr>
      </p:pic>
      <p:sp>
        <p:nvSpPr>
          <p:cNvPr id="15" name="文字方塊 14">
            <a:extLst>
              <a:ext uri="{FF2B5EF4-FFF2-40B4-BE49-F238E27FC236}">
                <a16:creationId xmlns:a16="http://schemas.microsoft.com/office/drawing/2014/main" id="{2CCA418B-7E87-2DB5-1112-61EC9105187E}"/>
              </a:ext>
            </a:extLst>
          </p:cNvPr>
          <p:cNvSpPr txBox="1"/>
          <p:nvPr/>
        </p:nvSpPr>
        <p:spPr>
          <a:xfrm>
            <a:off x="7884269" y="5548079"/>
            <a:ext cx="3667265" cy="369332"/>
          </a:xfrm>
          <a:prstGeom prst="rect">
            <a:avLst/>
          </a:prstGeom>
          <a:noFill/>
        </p:spPr>
        <p:txBody>
          <a:bodyPr wrap="square" rtlCol="0">
            <a:spAutoFit/>
          </a:bodyPr>
          <a:lstStyle/>
          <a:p>
            <a:r>
              <a:rPr lang="zh-TW" altLang="en-US" dirty="0"/>
              <a:t>流通快訊雜誌社</a:t>
            </a:r>
            <a:r>
              <a:rPr lang="en-US" altLang="zh-TW" dirty="0"/>
              <a:t>2024</a:t>
            </a:r>
            <a:r>
              <a:rPr lang="zh-TW" altLang="en-US" dirty="0"/>
              <a:t>年採訪</a:t>
            </a:r>
          </a:p>
        </p:txBody>
      </p:sp>
    </p:spTree>
    <p:extLst>
      <p:ext uri="{BB962C8B-B14F-4D97-AF65-F5344CB8AC3E}">
        <p14:creationId xmlns:p14="http://schemas.microsoft.com/office/powerpoint/2010/main" val="2512885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355A805-DE9C-4AF5-EB63-32FF3A482056}"/>
              </a:ext>
            </a:extLst>
          </p:cNvPr>
          <p:cNvPicPr>
            <a:picLocks noChangeAspect="1"/>
          </p:cNvPicPr>
          <p:nvPr/>
        </p:nvPicPr>
        <p:blipFill>
          <a:blip r:embed="rId2">
            <a:extLst>
              <a:ext uri="{28A0092B-C50C-407E-A947-70E740481C1C}">
                <a14:useLocalDpi xmlns:a14="http://schemas.microsoft.com/office/drawing/2010/main" val="0"/>
              </a:ext>
            </a:extLst>
          </a:blip>
          <a:srcRect l="9149" t="19445" r="11730" b="9984"/>
          <a:stretch/>
        </p:blipFill>
        <p:spPr>
          <a:xfrm>
            <a:off x="572120" y="673767"/>
            <a:ext cx="11047760" cy="5952144"/>
          </a:xfrm>
          <a:prstGeom prst="rect">
            <a:avLst/>
          </a:prstGeom>
        </p:spPr>
      </p:pic>
      <p:sp>
        <p:nvSpPr>
          <p:cNvPr id="2" name="矩形 1">
            <a:extLst>
              <a:ext uri="{FF2B5EF4-FFF2-40B4-BE49-F238E27FC236}">
                <a16:creationId xmlns:a16="http://schemas.microsoft.com/office/drawing/2014/main" id="{60B94471-225F-70BC-C31A-E52E872FF5CD}"/>
              </a:ext>
            </a:extLst>
          </p:cNvPr>
          <p:cNvSpPr/>
          <p:nvPr/>
        </p:nvSpPr>
        <p:spPr>
          <a:xfrm>
            <a:off x="230187" y="117500"/>
            <a:ext cx="4363078" cy="38040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latin typeface="微软雅黑" panose="020B0503020204020204" pitchFamily="34" charset="-122"/>
                <a:ea typeface="微软雅黑" panose="020B0503020204020204" pitchFamily="34" charset="-122"/>
              </a:rPr>
              <a:t>02.</a:t>
            </a:r>
            <a:r>
              <a:rPr lang="zh-TW" altLang="en-US" sz="2000" b="1" dirty="0">
                <a:latin typeface="微软雅黑" panose="020B0503020204020204" pitchFamily="34" charset="-122"/>
                <a:ea typeface="微软雅黑" panose="020B0503020204020204" pitchFamily="34" charset="-122"/>
              </a:rPr>
              <a:t>產業永續趨勢及減碳分享</a:t>
            </a:r>
            <a:endParaRPr lang="zh-CN" altLang="en-US"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63780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A9FB4A0-DECA-87E2-BA47-4709D8BCA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371" y="646187"/>
            <a:ext cx="11288931" cy="6044074"/>
          </a:xfrm>
          <a:prstGeom prst="rect">
            <a:avLst/>
          </a:prstGeom>
        </p:spPr>
      </p:pic>
      <p:sp>
        <p:nvSpPr>
          <p:cNvPr id="2" name="矩形 1">
            <a:extLst>
              <a:ext uri="{FF2B5EF4-FFF2-40B4-BE49-F238E27FC236}">
                <a16:creationId xmlns:a16="http://schemas.microsoft.com/office/drawing/2014/main" id="{5E1D69A8-903B-0D96-D54F-2C9DAF26D69C}"/>
              </a:ext>
            </a:extLst>
          </p:cNvPr>
          <p:cNvSpPr/>
          <p:nvPr/>
        </p:nvSpPr>
        <p:spPr>
          <a:xfrm>
            <a:off x="177024" y="167739"/>
            <a:ext cx="4363078" cy="38040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latin typeface="微软雅黑" panose="020B0503020204020204" pitchFamily="34" charset="-122"/>
                <a:ea typeface="微软雅黑" panose="020B0503020204020204" pitchFamily="34" charset="-122"/>
              </a:rPr>
              <a:t>02.</a:t>
            </a:r>
            <a:r>
              <a:rPr lang="zh-TW" altLang="en-US" sz="2000" b="1" dirty="0">
                <a:latin typeface="微软雅黑" panose="020B0503020204020204" pitchFamily="34" charset="-122"/>
                <a:ea typeface="微软雅黑" panose="020B0503020204020204" pitchFamily="34" charset="-122"/>
              </a:rPr>
              <a:t>產業永續趨勢及減碳分享</a:t>
            </a:r>
            <a:endParaRPr lang="zh-CN" altLang="en-US"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8468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B8C8DEE9-398F-C8B9-8EBE-2EBE9D755E65}"/>
              </a:ext>
            </a:extLst>
          </p:cNvPr>
          <p:cNvSpPr txBox="1"/>
          <p:nvPr/>
        </p:nvSpPr>
        <p:spPr>
          <a:xfrm>
            <a:off x="336042" y="808707"/>
            <a:ext cx="10627614" cy="1815882"/>
          </a:xfrm>
          <a:prstGeom prst="rect">
            <a:avLst/>
          </a:prstGeom>
          <a:noFill/>
        </p:spPr>
        <p:txBody>
          <a:bodyPr wrap="square">
            <a:spAutoFit/>
          </a:bodyPr>
          <a:lstStyle/>
          <a:p>
            <a:r>
              <a:rPr lang="zh-TW" altLang="en-US" sz="2800" b="1" i="0" dirty="0">
                <a:effectLst/>
                <a:latin typeface="myriad-pro"/>
              </a:rPr>
              <a:t>丹佛斯</a:t>
            </a:r>
            <a:r>
              <a:rPr lang="en-US" altLang="zh-TW" sz="2800" b="1" i="0" dirty="0">
                <a:effectLst/>
                <a:latin typeface="myriad-pro"/>
              </a:rPr>
              <a:t>2024</a:t>
            </a:r>
            <a:r>
              <a:rPr lang="zh-TW" altLang="en-US" sz="2800" b="1" i="0" dirty="0">
                <a:effectLst/>
                <a:latin typeface="myriad-pro"/>
              </a:rPr>
              <a:t>年發布了</a:t>
            </a:r>
            <a:r>
              <a:rPr lang="en-US" altLang="zh-TW" sz="2800" b="1" i="0" dirty="0">
                <a:effectLst/>
                <a:latin typeface="myriad-pro"/>
              </a:rPr>
              <a:t>《</a:t>
            </a:r>
            <a:r>
              <a:rPr lang="zh-TW" altLang="en-US" sz="2800" b="1" i="0" dirty="0">
                <a:effectLst/>
                <a:latin typeface="myriad-pro"/>
              </a:rPr>
              <a:t>亞太地區永續冷鏈洞察報告</a:t>
            </a:r>
            <a:r>
              <a:rPr lang="en-US" altLang="zh-TW" sz="2800" b="1" i="0" dirty="0">
                <a:effectLst/>
                <a:latin typeface="myriad-pro"/>
              </a:rPr>
              <a:t>》</a:t>
            </a:r>
            <a:r>
              <a:rPr lang="zh-TW" altLang="en-US" sz="2800" b="1" i="0" dirty="0">
                <a:effectLst/>
                <a:latin typeface="myriad-pro"/>
              </a:rPr>
              <a:t>，該報告分析冷鏈市場的增長預測及可持續發展解決方案。預計到</a:t>
            </a:r>
            <a:r>
              <a:rPr lang="en-US" altLang="zh-TW" sz="2800" b="1" i="0" dirty="0">
                <a:effectLst/>
                <a:latin typeface="myriad-pro"/>
              </a:rPr>
              <a:t>2025</a:t>
            </a:r>
            <a:r>
              <a:rPr lang="zh-TW" altLang="en-US" sz="2800" b="1" i="0" dirty="0">
                <a:effectLst/>
                <a:latin typeface="myriad-pro"/>
              </a:rPr>
              <a:t>年，亞太地區冷鏈市場將成長</a:t>
            </a:r>
            <a:r>
              <a:rPr lang="en-US" altLang="zh-TW" sz="2800" b="1" i="0" dirty="0">
                <a:effectLst/>
                <a:latin typeface="myriad-pro"/>
              </a:rPr>
              <a:t>11%</a:t>
            </a:r>
            <a:r>
              <a:rPr lang="zh-TW" altLang="en-US" sz="2800" b="1" i="0" dirty="0">
                <a:effectLst/>
                <a:latin typeface="myriad-pro"/>
              </a:rPr>
              <a:t>，但各國在可持續冷鏈系統的進展上存在差距，這可能導致糧食安全風險。</a:t>
            </a:r>
            <a:endParaRPr lang="zh-TW" altLang="en-US" sz="2800" b="1" dirty="0"/>
          </a:p>
        </p:txBody>
      </p:sp>
      <p:sp>
        <p:nvSpPr>
          <p:cNvPr id="4" name="矩形 3">
            <a:extLst>
              <a:ext uri="{FF2B5EF4-FFF2-40B4-BE49-F238E27FC236}">
                <a16:creationId xmlns:a16="http://schemas.microsoft.com/office/drawing/2014/main" id="{87BD01DB-29E4-0397-EB40-3BF6CB10014A}"/>
              </a:ext>
            </a:extLst>
          </p:cNvPr>
          <p:cNvSpPr/>
          <p:nvPr/>
        </p:nvSpPr>
        <p:spPr>
          <a:xfrm>
            <a:off x="177024" y="167739"/>
            <a:ext cx="4363078" cy="38040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b="1" dirty="0">
                <a:latin typeface="微软雅黑" panose="020B0503020204020204" pitchFamily="34" charset="-122"/>
                <a:ea typeface="微软雅黑" panose="020B0503020204020204" pitchFamily="34" charset="-122"/>
              </a:rPr>
              <a:t>02.</a:t>
            </a:r>
            <a:r>
              <a:rPr lang="zh-TW" altLang="en-US" sz="2000" b="1" dirty="0">
                <a:latin typeface="微软雅黑" panose="020B0503020204020204" pitchFamily="34" charset="-122"/>
                <a:ea typeface="微软雅黑" panose="020B0503020204020204" pitchFamily="34" charset="-122"/>
              </a:rPr>
              <a:t>產業永續趨勢及減碳分享</a:t>
            </a:r>
            <a:endParaRPr lang="zh-CN" altLang="en-US" sz="2000" b="1" dirty="0">
              <a:latin typeface="微软雅黑" panose="020B0503020204020204" pitchFamily="34" charset="-122"/>
              <a:ea typeface="微软雅黑" panose="020B0503020204020204" pitchFamily="34" charset="-122"/>
            </a:endParaRPr>
          </a:p>
        </p:txBody>
      </p:sp>
      <p:sp>
        <p:nvSpPr>
          <p:cNvPr id="6" name="文字方塊 5">
            <a:extLst>
              <a:ext uri="{FF2B5EF4-FFF2-40B4-BE49-F238E27FC236}">
                <a16:creationId xmlns:a16="http://schemas.microsoft.com/office/drawing/2014/main" id="{0B05E7D5-593E-71D9-A616-DE46B96D922D}"/>
              </a:ext>
            </a:extLst>
          </p:cNvPr>
          <p:cNvSpPr txBox="1"/>
          <p:nvPr/>
        </p:nvSpPr>
        <p:spPr>
          <a:xfrm>
            <a:off x="336042" y="2959299"/>
            <a:ext cx="10533888" cy="3539430"/>
          </a:xfrm>
          <a:prstGeom prst="rect">
            <a:avLst/>
          </a:prstGeom>
          <a:noFill/>
        </p:spPr>
        <p:txBody>
          <a:bodyPr wrap="square">
            <a:spAutoFit/>
          </a:bodyPr>
          <a:lstStyle/>
          <a:p>
            <a:r>
              <a:rPr lang="zh-TW" altLang="en-US" sz="2800" b="1" dirty="0"/>
              <a:t>隨著全球氣候變化和人口增長，冷鏈產業面臨轉型挑戰，尤其是在減少碳排放和提高能效方面。亞太各國政府已開始實施政策，例如菲律賓的「冷鏈路徑圖」和柬埔寨的「國家冷卻行動計劃」，旨在提升冷鏈儲存能力和減少能耗。</a:t>
            </a:r>
          </a:p>
          <a:p>
            <a:endParaRPr lang="zh-TW" altLang="en-US" sz="2800" b="1" dirty="0"/>
          </a:p>
          <a:p>
            <a:r>
              <a:rPr lang="zh-TW" altLang="en-US" sz="2800" b="1" dirty="0"/>
              <a:t>此外，</a:t>
            </a:r>
            <a:r>
              <a:rPr lang="zh-TW" altLang="en-US" sz="2800" b="1" dirty="0">
                <a:solidFill>
                  <a:srgbClr val="FF0000"/>
                </a:solidFill>
                <a:highlight>
                  <a:srgbClr val="FFFF00"/>
                </a:highlight>
              </a:rPr>
              <a:t>冷鏈產業對全球電力消耗和溫室氣體排放的影響顯著，約占其17%和4%。</a:t>
            </a:r>
            <a:r>
              <a:rPr lang="zh-TW" altLang="en-US" sz="2800" b="1" dirty="0"/>
              <a:t>有效的冷鏈系統能減少每年約14%的糧食損失，但新冷媒替代和能源成本上升也帶來挑戰。</a:t>
            </a:r>
          </a:p>
        </p:txBody>
      </p:sp>
    </p:spTree>
    <p:extLst>
      <p:ext uri="{BB962C8B-B14F-4D97-AF65-F5344CB8AC3E}">
        <p14:creationId xmlns:p14="http://schemas.microsoft.com/office/powerpoint/2010/main" val="3713085271"/>
      </p:ext>
    </p:extLst>
  </p:cSld>
  <p:clrMapOvr>
    <a:masterClrMapping/>
  </p:clrMapOvr>
</p:sld>
</file>

<file path=ppt/theme/theme1.xml><?xml version="1.0" encoding="utf-8"?>
<a:theme xmlns:a="http://schemas.openxmlformats.org/drawingml/2006/main" name="切割線">
  <a:themeElements>
    <a:clrScheme name="切割線">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切割線">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切割線">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33150</TotalTime>
  <Words>2870</Words>
  <Application>Microsoft Office PowerPoint</Application>
  <PresentationFormat>寬螢幕</PresentationFormat>
  <Paragraphs>305</Paragraphs>
  <Slides>29</Slides>
  <Notes>23</Notes>
  <HiddenSlides>0</HiddenSlides>
  <MMClips>1</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29</vt:i4>
      </vt:variant>
    </vt:vector>
  </HeadingPairs>
  <TitlesOfParts>
    <vt:vector size="42" baseType="lpstr">
      <vt:lpstr>DengXian Light</vt:lpstr>
      <vt:lpstr>微软雅黑</vt:lpstr>
      <vt:lpstr>myriad-pro</vt:lpstr>
      <vt:lpstr>StarSymbol</vt:lpstr>
      <vt:lpstr>微軟正黑體</vt:lpstr>
      <vt:lpstr>Arial</vt:lpstr>
      <vt:lpstr>Calibri</vt:lpstr>
      <vt:lpstr>Century Gothic</vt:lpstr>
      <vt:lpstr>Courier New</vt:lpstr>
      <vt:lpstr>Roboto</vt:lpstr>
      <vt:lpstr>Wingdings</vt:lpstr>
      <vt:lpstr>Wingdings 3</vt:lpstr>
      <vt:lpstr>切割線</vt:lpstr>
      <vt:lpstr> 綠色冷鏈共創:減碳與永續實踐</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Ho-Chung Chou</dc:creator>
  <cp:lastModifiedBy>Ho-Chung Chou</cp:lastModifiedBy>
  <cp:revision>37</cp:revision>
  <dcterms:created xsi:type="dcterms:W3CDTF">2025-02-27T01:25:18Z</dcterms:created>
  <dcterms:modified xsi:type="dcterms:W3CDTF">2025-04-14T06:33:00Z</dcterms:modified>
</cp:coreProperties>
</file>